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6"/>
  </p:notesMasterIdLst>
  <p:handoutMasterIdLst>
    <p:handoutMasterId r:id="rId137"/>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34" r:id="rId101"/>
    <p:sldId id="3704" r:id="rId102"/>
    <p:sldId id="3708" r:id="rId103"/>
    <p:sldId id="3709" r:id="rId104"/>
    <p:sldId id="3712" r:id="rId105"/>
    <p:sldId id="3710" r:id="rId106"/>
    <p:sldId id="3711" r:id="rId107"/>
    <p:sldId id="3721" r:id="rId108"/>
    <p:sldId id="3714" r:id="rId109"/>
    <p:sldId id="3722" r:id="rId110"/>
    <p:sldId id="3725" r:id="rId111"/>
    <p:sldId id="3732" r:id="rId112"/>
    <p:sldId id="3699" r:id="rId113"/>
    <p:sldId id="3681" r:id="rId114"/>
    <p:sldId id="3695" r:id="rId115"/>
    <p:sldId id="3705" r:id="rId116"/>
    <p:sldId id="3726" r:id="rId117"/>
    <p:sldId id="3727" r:id="rId118"/>
    <p:sldId id="3731" r:id="rId119"/>
    <p:sldId id="3730" r:id="rId120"/>
    <p:sldId id="3728" r:id="rId121"/>
    <p:sldId id="3729" r:id="rId122"/>
    <p:sldId id="3647" r:id="rId123"/>
    <p:sldId id="3637" r:id="rId124"/>
    <p:sldId id="3642" r:id="rId125"/>
    <p:sldId id="3638" r:id="rId126"/>
    <p:sldId id="3639" r:id="rId127"/>
    <p:sldId id="3640" r:id="rId128"/>
    <p:sldId id="3644" r:id="rId129"/>
    <p:sldId id="3645" r:id="rId130"/>
    <p:sldId id="3646" r:id="rId131"/>
    <p:sldId id="3631" r:id="rId132"/>
    <p:sldId id="3628" r:id="rId133"/>
    <p:sldId id="3715" r:id="rId134"/>
    <p:sldId id="3717" r:id="rId135"/>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6" autoAdjust="0"/>
    <p:restoredTop sz="99000" autoAdjust="0"/>
  </p:normalViewPr>
  <p:slideViewPr>
    <p:cSldViewPr>
      <p:cViewPr>
        <p:scale>
          <a:sx n="111" d="100"/>
          <a:sy n="111" d="100"/>
        </p:scale>
        <p:origin x="1456" y="54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111</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15240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938774" y="3187570"/>
            <a:ext cx="1985963" cy="1316038"/>
            <a:chOff x="3789" y="2299"/>
            <a:chExt cx="1251" cy="829"/>
          </a:xfrm>
        </p:grpSpPr>
        <p:sp>
          <p:nvSpPr>
            <p:cNvPr id="99347" name="Line 39"/>
            <p:cNvSpPr>
              <a:spLocks noChangeShapeType="1"/>
            </p:cNvSpPr>
            <p:nvPr/>
          </p:nvSpPr>
          <p:spPr bwMode="auto">
            <a:xfrm flipV="1">
              <a:off x="3789" y="2328"/>
              <a:ext cx="1181" cy="800"/>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984" y="2299"/>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64000"/>
            <a:ext cx="914400" cy="736600"/>
            <a:chOff x="3668" y="2850"/>
            <a:chExt cx="576" cy="464"/>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80" y="307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4016"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4016" y="2882"/>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Q</a:t>
              </a:r>
            </a:p>
          </p:txBody>
        </p:sp>
      </p:grpSp>
      <p:grpSp>
        <p:nvGrpSpPr>
          <p:cNvPr id="5" name="Group 46"/>
          <p:cNvGrpSpPr>
            <a:grpSpLocks/>
          </p:cNvGrpSpPr>
          <p:nvPr/>
        </p:nvGrpSpPr>
        <p:grpSpPr bwMode="auto">
          <a:xfrm>
            <a:off x="7799088" y="3052573"/>
            <a:ext cx="860847" cy="275673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278653"/>
                <a:ext cx="8375292" cy="4877637"/>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oMath>
                </a14:m>
                <a:endParaRPr lang="en-US" sz="180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=8347861</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278653"/>
                <a:ext cx="8375292" cy="4877637"/>
              </a:xfrm>
              <a:prstGeom prst="rect">
                <a:avLst/>
              </a:prstGeom>
              <a:blipFill>
                <a:blip r:embed="rId2"/>
                <a:stretch>
                  <a:fillRect l="-1515" t="-7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5331679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r>
                  <a:rPr lang="en-US" sz="18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256−2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sz="1800"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𝑐</m:t>
                        </m:r>
                      </m:e>
                    </m:d>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cs typeface="Calibri" panose="020F0502020204030204" pitchFamily="34" charset="0"/>
                                <a:sym typeface="Arial"/>
                              </a:rPr>
                              <m:t>𝑑</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sz="1800" b="0" i="1" smtClean="0">
                            <a:solidFill>
                              <a:schemeClr val="tx1"/>
                            </a:solidFill>
                            <a:latin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𝑢𝑠𝑒h𝑖𝑛𝑡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m:t>
                    </m:r>
                    <m:sSubSup>
                      <m:sSubSupPr>
                        <m:ctrlPr>
                          <a:rPr lang="en-US" sz="1800" i="1">
                            <a:solidFill>
                              <a:schemeClr val="tx1"/>
                            </a:solidFill>
                            <a:latin typeface="Cambria Math" panose="02040503050406030204" pitchFamily="18" charset="0"/>
                            <a:cs typeface="Calibri" panose="020F0502020204030204" pitchFamily="34" charset="0"/>
                            <a:sym typeface="Arial"/>
                          </a:rPr>
                        </m:ctrlPr>
                      </m:sSubSupPr>
                      <m:e>
                        <m:r>
                          <a:rPr lang="en-US" sz="1800" i="1">
                            <a:solidFill>
                              <a:schemeClr val="tx1"/>
                            </a:solidFill>
                            <a:latin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cs typeface="Calibri" panose="020F0502020204030204" pitchFamily="34" charset="0"/>
                            <a:sym typeface="Arial"/>
                          </a:rPr>
                          <m:t>𝑎𝑝𝑝𝑥</m:t>
                        </m:r>
                      </m:sub>
                      <m:sup>
                        <m:r>
                          <a:rPr lang="en-US" sz="1800" i="1">
                            <a:solidFill>
                              <a:schemeClr val="tx1"/>
                            </a:solidFill>
                            <a:latin typeface="Cambria Math" panose="02040503050406030204" pitchFamily="18" charset="0"/>
                            <a:cs typeface="Calibri" panose="020F0502020204030204" pitchFamily="34" charset="0"/>
                            <a:sym typeface="Arial"/>
                          </a:rPr>
                          <m:t>′</m:t>
                        </m:r>
                      </m:sup>
                    </m:sSubSup>
                  </m:oMath>
                </a14:m>
                <a:r>
                  <a:rPr lang="en-US" sz="1800" dirty="0">
                    <a:solidFill>
                      <a:schemeClr val="tx1"/>
                    </a:solidFill>
                    <a:latin typeface="Calibri" panose="020F0502020204030204" pitchFamily="34" charset="0"/>
                    <a:cs typeface="Calibri" panose="020F0502020204030204" pitchFamily="34" charset="0"/>
                    <a:sym typeface="Arial"/>
                  </a:rPr>
                  <a:t>)</a:t>
                </a:r>
                <a:endParaRPr lang="en-US" sz="2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𝑧</m:t>
                            </m:r>
                          </m:e>
                        </m:d>
                        <m:r>
                          <a:rPr lang="en-US" sz="1800" b="0" i="1" smtClean="0">
                            <a:solidFill>
                              <a:schemeClr val="tx1"/>
                            </a:solidFill>
                            <a:latin typeface="Cambria Math" panose="02040503050406030204" pitchFamily="18" charset="0"/>
                            <a:cs typeface="Calibri" panose="020F0502020204030204" pitchFamily="34" charset="0"/>
                            <a:sym typeface="Arial"/>
                          </a:rPr>
                          <m:t>|</m:t>
                        </m:r>
                      </m:e>
                      <m: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𝑐</m:t>
                        </m:r>
                      </m:e>
                    </m:acc>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2057400"/>
                <a:ext cx="7315200" cy="3733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is based on the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Fujisak</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-Okamoto transform</a:t>
                </a: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2057400"/>
                <a:ext cx="7315200" cy="3733800"/>
              </a:xfrm>
              <a:prstGeom prst="rect">
                <a:avLst/>
              </a:prstGeom>
              <a:blipFill>
                <a:blip r:embed="rId2"/>
                <a:stretch>
                  <a:fillRect l="-1906" t="-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16030" y="914400"/>
                <a:ext cx="8699370"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latin typeface="Calibri" panose="020F0502020204030204" pitchFamily="34" charset="0"/>
                    <a:ea typeface="Cambria Math" panose="02040503050406030204" pitchFamily="18" charset="0"/>
                    <a:cs typeface="Calibri" panose="020F0502020204030204" pitchFamily="34" charset="0"/>
                    <a:sym typeface="Arial"/>
                  </a:rPr>
                  <a:t>  --- samples from distribution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𝐷</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𝑞</m:t>
                        </m:r>
                      </m:sub>
                    </m:sSub>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6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sz="12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endParaRPr lang="en-US" sz="12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r>
                  <a:rPr lang="en-US" sz="1600" b="0" dirty="0">
                    <a:latin typeface="Calibri" panose="020F0502020204030204" pitchFamily="34" charset="0"/>
                    <a:ea typeface="Cambria Math" panose="02040503050406030204" pitchFamily="18" charset="0"/>
                    <a:cs typeface="Calibri" panose="020F0502020204030204" pitchFamily="34" charset="0"/>
                    <a:sym typeface="Arial"/>
                  </a:rPr>
                  <a:t>For central binomial distribution with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=10000, </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2</m:t>
                        </m:r>
                      </m:den>
                    </m:f>
                    <m:r>
                      <a:rPr lang="en-US" sz="1600" b="0" i="0" smtClean="0">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l-GR" sz="1600" b="0" i="1" smtClean="0">
                        <a:latin typeface="Cambria Math" panose="02040503050406030204" pitchFamily="18" charset="0"/>
                        <a:ea typeface="Cambria Math" panose="02040503050406030204" pitchFamily="18" charset="0"/>
                        <a:cs typeface="Calibri" panose="020F0502020204030204" pitchFamily="34" charset="0"/>
                        <a:sym typeface="Arial"/>
                      </a:rPr>
                      <m:t>σ</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rad>
                      <m:radPr>
                        <m:degHide m:val="on"/>
                        <m:ctrlP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ctrlPr>
                      </m:radPr>
                      <m:deg/>
                      <m:e>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𝑁𝑝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e>
                    </m:rad>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=4900</m:t>
                        </m:r>
                      </m:sub>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m:t>
                        </m:r>
                      </m:sup>
                      <m:e>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m>
                              <m:mPr>
                                <m:mcs>
                                  <m:mc>
                                    <m:mcPr>
                                      <m:count m:val="1"/>
                                      <m:mcJc m:val="center"/>
                                    </m:mcPr>
                                  </m:mc>
                                </m:mcs>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mPr>
                              <m:mr>
                                <m:e>
                                  <m:r>
                                    <m:rPr>
                                      <m:brk m:alnAt="7"/>
                                    </m:r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mr>
                              <m:m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mr>
                            </m:m>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sSup>
                          <m:sSup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l-GR" sz="1600" i="1">
                        <a:latin typeface="Cambria Math" panose="02040503050406030204" pitchFamily="18" charset="0"/>
                        <a:ea typeface="Cambria Math" panose="02040503050406030204" pitchFamily="18" charset="0"/>
                        <a:cs typeface="Calibri" panose="020F0502020204030204" pitchFamily="34" charset="0"/>
                        <a:sym typeface="Arial"/>
                      </a:rPr>
                      <m:t>Φ</m:t>
                    </m:r>
                    <m:r>
                      <a:rPr lang="en-US" sz="16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6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600" i="1">
                            <a:latin typeface="Cambria Math" panose="02040503050406030204" pitchFamily="18" charset="0"/>
                            <a:ea typeface="Cambria Math" panose="02040503050406030204" pitchFamily="18" charset="0"/>
                            <a:cs typeface="Calibri" panose="020F0502020204030204" pitchFamily="34" charset="0"/>
                            <a:sym typeface="Arial"/>
                          </a:rPr>
                          <m:t>5100−5000</m:t>
                        </m:r>
                      </m:num>
                      <m:den>
                        <m:r>
                          <a:rPr lang="en-US" sz="1600" i="1">
                            <a:latin typeface="Cambria Math" panose="02040503050406030204" pitchFamily="18" charset="0"/>
                            <a:ea typeface="Cambria Math" panose="02040503050406030204" pitchFamily="18" charset="0"/>
                            <a:cs typeface="Calibri" panose="020F0502020204030204" pitchFamily="34" charset="0"/>
                            <a:sym typeface="Arial"/>
                          </a:rPr>
                          <m:t>50</m:t>
                        </m:r>
                      </m:den>
                    </m:f>
                    <m:r>
                      <a:rPr lang="en-US" sz="1600" b="0" i="1" smtClean="0">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l-GR" sz="16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Φ</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CDF for normal distribution</a:t>
                </a:r>
              </a:p>
              <a:p>
                <a:pPr>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samples uniformly from </a:t>
                </a: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16030" y="914400"/>
                <a:ext cx="8699370" cy="5461726"/>
              </a:xfrm>
              <a:prstGeom prst="rect">
                <a:avLst/>
              </a:prstGeom>
              <a:blipFill>
                <a:blip r:embed="rId2"/>
                <a:stretch>
                  <a:fillRect l="-3785" b="-649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457200" y="1600200"/>
                <a:ext cx="82296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smtClean="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with</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𝑚𝑥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0= </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𝑚𝑢</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are the roots of this equations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oMath>
                </a14:m>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𝑄</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𝑢</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𝑚𝑥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buFontTx/>
                  <a:buNone/>
                </a:pPr>
                <a:endParaRPr lang="en-US" altLang="zh-TW" sz="2400" dirty="0">
                  <a:ea typeface="PMingLiU" pitchFamily="18" charset="-120"/>
                </a:endParaRP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457200" y="1600200"/>
                <a:ext cx="8229600" cy="4800600"/>
              </a:xfrm>
              <a:blipFill>
                <a:blip r:embed="rId2"/>
                <a:stretch>
                  <a:fillRect l="-772" t="-2111"/>
                </a:stretch>
              </a:blipFill>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0020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0020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676400"/>
                <a:ext cx="8153400" cy="4490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676400"/>
                <a:ext cx="8153400" cy="4490793"/>
              </a:xfrm>
              <a:prstGeom prst="rect">
                <a:avLst/>
              </a:prstGeom>
              <a:blipFill>
                <a:blip r:embed="rId2"/>
                <a:stretch>
                  <a:fillRect l="-1558" t="-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b="0" i="1" smtClean="0">
                        <a:solidFill>
                          <a:schemeClr val="tx1"/>
                        </a:solidFill>
                        <a:latin typeface="Cambria Math" panose="02040503050406030204" pitchFamily="18" charset="0"/>
                        <a:cs typeface="Calibri" panose="020F0502020204030204" pitchFamily="34" charset="0"/>
                        <a:sym typeface="Arial"/>
                      </a:rPr>
                      <m:t>256</m:t>
                    </m:r>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 (Note: failure rate is </a:t>
                </a:r>
                <a14:m>
                  <m:oMath xmlns:m="http://schemas.openxmlformats.org/officeDocument/2006/math">
                    <m:sSup>
                      <m:sSupPr>
                        <m:ctrlPr>
                          <a:rPr lang="en-US"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−174</m:t>
                        </m:r>
                      </m:sup>
                    </m:sSup>
                    <m:r>
                      <a:rPr lang="en-US" b="0" i="1" smtClean="0">
                        <a:solidFill>
                          <a:schemeClr val="tx1"/>
                        </a:solidFill>
                        <a:latin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cs typeface="Calibri" panose="020F0502020204030204" pitchFamily="34" charset="0"/>
                    <a:sym typeface="Arial"/>
                  </a:rPr>
                  <a:t>for ML-KEM-1024)</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2910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275734359"/>
                  </p:ext>
                </p:extLst>
              </p:nvPr>
            </p:nvGraphicFramePr>
            <p:xfrm>
              <a:off x="335938" y="16405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6897" r="-850000" b="-331034"/>
                          </a:stretch>
                        </a:blipFill>
                      </a:tcPr>
                    </a:tc>
                    <a:tc>
                      <a:txBody>
                        <a:bodyPr/>
                        <a:lstStyle/>
                        <a:p>
                          <a:endParaRPr lang="en-US"/>
                        </a:p>
                      </a:txBody>
                      <a:tcPr>
                        <a:blipFill>
                          <a:blip r:embed="rId2"/>
                          <a:stretch>
                            <a:fillRect l="-256061" t="-6897" r="-646970" b="-331034"/>
                          </a:stretch>
                        </a:blipFill>
                      </a:tcPr>
                    </a:tc>
                    <a:tc>
                      <a:txBody>
                        <a:bodyPr/>
                        <a:lstStyle/>
                        <a:p>
                          <a:endParaRPr lang="en-US"/>
                        </a:p>
                      </a:txBody>
                      <a:tcPr>
                        <a:blipFill>
                          <a:blip r:embed="rId2"/>
                          <a:stretch>
                            <a:fillRect l="-398305" t="-6897" r="-623729" b="-331034"/>
                          </a:stretch>
                        </a:blipFill>
                      </a:tcPr>
                    </a:tc>
                    <a:tc>
                      <a:txBody>
                        <a:bodyPr/>
                        <a:lstStyle/>
                        <a:p>
                          <a:endParaRPr lang="en-US"/>
                        </a:p>
                      </a:txBody>
                      <a:tcPr>
                        <a:blipFill>
                          <a:blip r:embed="rId2"/>
                          <a:stretch>
                            <a:fillRect l="-534545" t="-6897" r="-569091" b="-331034"/>
                          </a:stretch>
                        </a:blipFill>
                      </a:tcPr>
                    </a:tc>
                    <a:tc>
                      <a:txBody>
                        <a:bodyPr/>
                        <a:lstStyle/>
                        <a:p>
                          <a:endParaRPr lang="en-US"/>
                        </a:p>
                      </a:txBody>
                      <a:tcPr>
                        <a:blipFill>
                          <a:blip r:embed="rId2"/>
                          <a:stretch>
                            <a:fillRect l="-520896" t="-6897" r="-367164" b="-331034"/>
                          </a:stretch>
                        </a:blipFill>
                      </a:tcPr>
                    </a:tc>
                    <a:tc>
                      <a:txBody>
                        <a:bodyPr/>
                        <a:lstStyle/>
                        <a:p>
                          <a:endParaRPr lang="en-US"/>
                        </a:p>
                      </a:txBody>
                      <a:tcPr>
                        <a:blipFill>
                          <a:blip r:embed="rId2"/>
                          <a:stretch>
                            <a:fillRect l="-577778" t="-6897" r="-241667" b="-331034"/>
                          </a:stretch>
                        </a:blipFill>
                      </a:tcPr>
                    </a:tc>
                    <a:tc>
                      <a:txBody>
                        <a:bodyPr/>
                        <a:lstStyle/>
                        <a:p>
                          <a:endParaRPr lang="en-US"/>
                        </a:p>
                      </a:txBody>
                      <a:tcPr>
                        <a:blipFill>
                          <a:blip r:embed="rId2"/>
                          <a:stretch>
                            <a:fillRect l="-677778" t="-6897"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2003568068"/>
              </p:ext>
            </p:extLst>
          </p:nvPr>
        </p:nvGraphicFramePr>
        <p:xfrm>
          <a:off x="302443" y="42316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7911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𝑆𝑎𝑚𝑝𝑙𝑒𝑃𝑜𝑙𝑦𝐶𝐵</m:t>
                    </m:r>
                    <m:r>
                      <a:rPr lang="en-US" sz="1800" b="0" i="1" smtClean="0">
                        <a:solidFill>
                          <a:schemeClr val="tx1"/>
                        </a:solidFill>
                        <a:latin typeface="Cambria Math" panose="02040503050406030204" pitchFamily="18" charset="0"/>
                        <a:cs typeface="Calibri" panose="020F0502020204030204" pitchFamily="34" charset="0"/>
                        <a:sym typeface="Arial"/>
                      </a:rPr>
                      <m:t>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80286" y="2033588"/>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428503" y="421838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dirty="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66038" y="2781301"/>
            <a:ext cx="1368425" cy="2628900"/>
            <a:chOff x="4829" y="2082"/>
            <a:chExt cx="862" cy="1656"/>
          </a:xfrm>
        </p:grpSpPr>
        <p:sp>
          <p:nvSpPr>
            <p:cNvPr id="100366" name="Oval 42"/>
            <p:cNvSpPr>
              <a:spLocks noChangeArrowheads="1"/>
            </p:cNvSpPr>
            <p:nvPr/>
          </p:nvSpPr>
          <p:spPr bwMode="auto">
            <a:xfrm>
              <a:off x="4829" y="2086"/>
              <a:ext cx="67" cy="6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48"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675321" y="4250742"/>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828799"/>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𝑒𝑘</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𝐸𝑛𝑐</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828799"/>
                <a:ext cx="7239000" cy="4419601"/>
              </a:xfrm>
              <a:prstGeom prst="rect">
                <a:avLst/>
              </a:prstGeom>
              <a:blipFill>
                <a:blip r:embed="rId2"/>
                <a:stretch>
                  <a:fillRect l="-1748"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0:384</m:t>
                        </m:r>
                        <m:r>
                          <a:rPr lang="en-US" sz="1800"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384</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:768</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+32</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h</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𝑑𝑘</m:t>
                    </m:r>
                    <m:r>
                      <a:rPr lang="en-US" sz="1800" i="1" smtClean="0">
                        <a:solidFill>
                          <a:schemeClr val="tx1"/>
                        </a:solidFill>
                        <a:latin typeface="Cambria Math" panose="02040503050406030204" pitchFamily="18" charset="0"/>
                        <a:cs typeface="Calibri" panose="020F0502020204030204" pitchFamily="34" charset="0"/>
                        <a:sym typeface="Arial"/>
                      </a:rPr>
                      <m:t>[768</m:t>
                    </m:r>
                    <m:r>
                      <a:rPr lang="en-US" sz="1800" i="1" smtClean="0">
                        <a:solidFill>
                          <a:schemeClr val="tx1"/>
                        </a:solidFill>
                        <a:latin typeface="Cambria Math" panose="02040503050406030204" pitchFamily="18" charset="0"/>
                        <a:cs typeface="Calibri" panose="020F0502020204030204" pitchFamily="34" charset="0"/>
                        <a:sym typeface="Arial"/>
                      </a:rPr>
                      <m:t>𝑘</m:t>
                    </m:r>
                    <m:r>
                      <a:rPr lang="en-US" sz="1800" i="1" smtClean="0">
                        <a:solidFill>
                          <a:schemeClr val="tx1"/>
                        </a:solidFill>
                        <a:latin typeface="Cambria Math" panose="02040503050406030204" pitchFamily="18" charset="0"/>
                        <a:cs typeface="Calibri" panose="020F0502020204030204" pitchFamily="34" charset="0"/>
                        <a:sym typeface="Arial"/>
                      </a:rPr>
                      <m:t>+32</m:t>
                    </m:r>
                  </m:oMath>
                </a14:m>
                <a:r>
                  <a:rPr lang="en-US" sz="1800" i="1" dirty="0">
                    <a:solidFill>
                      <a:schemeClr val="tx1"/>
                    </a:solidFill>
                    <a:latin typeface="Cambria Math" panose="02040503050406030204" pitchFamily="18" charset="0"/>
                    <a:cs typeface="Calibri" panose="020F0502020204030204" pitchFamily="34" charset="0"/>
                    <a:sym typeface="Arial"/>
                  </a:rPr>
                  <a:t>:</a:t>
                </a:r>
                <a:r>
                  <a:rPr lang="en-US" sz="1800" dirty="0">
                    <a:solidFill>
                      <a:schemeClr val="tx1"/>
                    </a:solidFill>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+64]</m:t>
                    </m:r>
                  </m:oMath>
                </a14:m>
                <a:endParaRPr lang="en-US" sz="1800"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m:rPr>
                            <m:nor/>
                          </m:rPr>
                          <a:rPr lang="en-US" sz="1800" b="0" i="1" smtClean="0">
                            <a:solidFill>
                              <a:schemeClr val="tx1"/>
                            </a:solidFill>
                            <a:latin typeface="Cambria Math" panose="02040503050406030204" pitchFamily="18" charset="0"/>
                            <a:cs typeface="Calibri" panose="020F0502020204030204" pitchFamily="34" charset="0"/>
                            <a:sym typeface="Arial"/>
                          </a:rPr>
                          <m:t>64</m:t>
                        </m:r>
                        <m:r>
                          <m:rPr>
                            <m:nor/>
                          </m:rPr>
                          <a:rPr lang="en-US" sz="1800" i="1" dirty="0">
                            <a:solidFill>
                              <a:schemeClr val="tx1"/>
                            </a:solidFill>
                            <a:latin typeface="Cambria Math" panose="02040503050406030204" pitchFamily="18" charset="0"/>
                            <a:cs typeface="Calibri" panose="020F0502020204030204" pitchFamily="34" charset="0"/>
                            <a:sym typeface="Arial"/>
                          </a:rPr>
                          <m:t>:</m:t>
                        </m:r>
                        <m:r>
                          <m:rPr>
                            <m:nor/>
                          </m:rPr>
                          <a:rPr lang="en-US" sz="1800" dirty="0">
                            <a:solidFill>
                              <a:schemeClr val="tx1"/>
                            </a:solidFill>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768</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+96</m:t>
                        </m:r>
                      </m:e>
                    </m:d>
                  </m:oMath>
                </a14:m>
                <a:endParaRPr lang="en-US" sz="180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𝐷𝑒</m:t>
                        </m:r>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𝐺</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𝐽</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𝐸𝑛𝑐</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smtClean="0">
                        <a:solidFill>
                          <a:schemeClr val="tx1"/>
                        </a:solidFill>
                        <a:latin typeface="Cambria Math" panose="02040503050406030204" pitchFamily="18" charset="0"/>
                        <a:cs typeface="Calibri" panose="020F0502020204030204" pitchFamily="34" charset="0"/>
                        <a:sym typeface="Arial"/>
                      </a:rPr>
                      <m:t>𝑒</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121</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𝑥</m:t>
                    </m:r>
                    <m:r>
                      <a:rPr lang="en-US" sz="2000" i="1" dirty="0" err="1">
                        <a:latin typeface="Cambria Math" panose="02040503050406030204" pitchFamily="18" charset="0"/>
                        <a:cs typeface="Calibri" panose="020F0502020204030204" pitchFamily="34" charset="0"/>
                        <a:sym typeface="Wingdings" pitchFamily="2" charset="2"/>
                      </a:rPr>
                      <m:t>,</m:t>
                    </m:r>
                    <m:r>
                      <a:rPr lang="en-US" sz="2000" i="1" dirty="0" err="1">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𝑟</m:t>
                    </m:r>
                    <m:r>
                      <a:rPr lang="en-US" sz="2000" i="1" baseline="-25000"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𝑎</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max</m:t>
                    </m:r>
                    <m:r>
                      <a:rPr lang="en-US" sz="2000" i="1" dirty="0" smtClean="0">
                        <a:latin typeface="Cambria Math" panose="02040503050406030204" pitchFamily="18" charset="0"/>
                        <a:cs typeface="Calibri" panose="020F0502020204030204" pitchFamily="34" charset="0"/>
                        <a:sym typeface="Wingdings" pitchFamily="2" charset="2"/>
                      </a:rPr>
                      <m:t>⁡(</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𝑝</m:t>
                    </m:r>
                    <m:r>
                      <a:rPr lang="en-US" sz="2000" i="1" dirty="0" smtClean="0">
                        <a:latin typeface="Cambria Math" panose="02040503050406030204" pitchFamily="18" charset="0"/>
                        <a:cs typeface="Calibri" panose="020F0502020204030204" pitchFamily="34" charset="0"/>
                        <a:sym typeface="Wingdings" pitchFamily="2" charset="2"/>
                      </a:rPr>
                      <m:t>), </m:t>
                    </m:r>
                    <m:r>
                      <m:rPr>
                        <m:sty m:val="p"/>
                      </m:rPr>
                      <a:rPr lang="en-US" sz="2000" i="1" dirty="0" smtClean="0">
                        <a:latin typeface="Cambria Math" panose="02040503050406030204" pitchFamily="18" charset="0"/>
                        <a:cs typeface="Calibri" panose="020F0502020204030204" pitchFamily="34" charset="0"/>
                        <a:sym typeface="Wingdings" pitchFamily="2" charset="2"/>
                      </a:rPr>
                      <m:t>deg</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𝑞</m:t>
                    </m:r>
                    <m:r>
                      <a:rPr lang="en-US" sz="2000" i="1" dirty="0" smtClean="0">
                        <a:latin typeface="Cambria Math" panose="02040503050406030204" pitchFamily="18" charset="0"/>
                        <a:cs typeface="Calibri" panose="020F0502020204030204" pitchFamily="34" charset="0"/>
                        <a:sym typeface="Wingdings" pitchFamily="2" charset="2"/>
                      </a:rPr>
                      <m:t>)).</m:t>
                    </m:r>
                  </m:oMath>
                </a14:m>
                <a:endParaRPr lang="en-US" sz="2000" dirty="0">
                  <a:latin typeface="Calibri" panose="020F0502020204030204" pitchFamily="34" charset="0"/>
                  <a:cs typeface="Calibri" panose="020F0502020204030204" pitchFamily="34" charset="0"/>
                  <a:sym typeface="Wingdings" pitchFamily="2"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𝑟</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oMath>
                </a14:m>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𝐹</m:t>
                    </m:r>
                    <m:r>
                      <a:rPr lang="en-US" sz="2000" i="1" baseline="-25000" dirty="0" err="1">
                        <a:latin typeface="Cambria Math" panose="02040503050406030204" pitchFamily="18" charset="0"/>
                        <a:cs typeface="Calibri" panose="020F0502020204030204" pitchFamily="34" charset="0"/>
                        <a:sym typeface="Wingdings" pitchFamily="2" charset="2"/>
                      </a:rPr>
                      <m:t>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𝑎</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m:t>
                    </m:r>
                    <m:r>
                      <a:rPr lang="en-US" sz="2000" i="1" dirty="0">
                        <a:latin typeface="Cambria Math" panose="02040503050406030204" pitchFamily="18" charset="0"/>
                        <a:cs typeface="Calibri" panose="020F0502020204030204" pitchFamily="34" charset="0"/>
                        <a:sym typeface="Wingdings" pitchFamily="2" charset="2"/>
                      </a:rPr>
                      <m:t>𝐸𝑝</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+1− </m:t>
                    </m:r>
                    <m:r>
                      <m:rPr>
                        <m:sty m:val="p"/>
                      </m:rPr>
                      <a:rPr lang="en-US" sz="2000" i="1" dirty="0">
                        <a:latin typeface="Cambria Math" panose="02040503050406030204" pitchFamily="18" charset="0"/>
                        <a:cs typeface="Calibri" panose="020F0502020204030204" pitchFamily="34" charset="0"/>
                        <a:sym typeface="Wingdings" pitchFamily="2" charset="2"/>
                      </a:rPr>
                      <m:t>deg</m:t>
                    </m:r>
                    <m:r>
                      <a:rPr lang="en-US" sz="2000" i="1" dirty="0">
                        <a:latin typeface="Cambria Math" panose="02040503050406030204" pitchFamily="18" charset="0"/>
                        <a:cs typeface="Calibri" panose="020F0502020204030204" pitchFamily="34" charset="0"/>
                        <a:sym typeface="Wingdings" pitchFamily="2" charset="2"/>
                      </a:rPr>
                      <m:t>⁡(</m:t>
                    </m:r>
                    <m:r>
                      <m:rPr>
                        <m:sty m:val="p"/>
                      </m:rPr>
                      <a:rPr lang="en-US" sz="2000" i="1" dirty="0">
                        <a:latin typeface="Cambria Math" panose="02040503050406030204" pitchFamily="18" charset="0"/>
                        <a:cs typeface="Calibri" panose="020F0502020204030204" pitchFamily="34" charset="0"/>
                        <a:sym typeface="Wingdings" pitchFamily="2" charset="2"/>
                      </a:rPr>
                      <m:t>ker</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𝑓𝑝</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𝑓</m:t>
                    </m:r>
                    <m:r>
                      <a:rPr lang="en-US" sz="2000" i="1" baseline="-25000" dirty="0">
                        <a:latin typeface="Cambria Math" panose="02040503050406030204" pitchFamily="18" charset="0"/>
                        <a:cs typeface="Calibri" panose="020F0502020204030204" pitchFamily="34" charset="0"/>
                        <a:sym typeface="Wingdings" pitchFamily="2" charset="2"/>
                      </a:rPr>
                      <m:t>𝑝</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𝑎𝑓𝑝</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𝑞</m:t>
                    </m:r>
                    <m:r>
                      <a:rPr lang="en-US" sz="2000" i="1" dirty="0">
                        <a:latin typeface="Cambria Math" panose="02040503050406030204" pitchFamily="18" charset="0"/>
                        <a:cs typeface="Calibri" panose="020F0502020204030204" pitchFamily="34" charset="0"/>
                        <a:sym typeface="Wingdings" pitchFamily="2" charset="2"/>
                      </a:rPr>
                      <m:t>=0</m:t>
                    </m:r>
                  </m:oMath>
                </a14:m>
                <a:r>
                  <a:rPr lang="en-US" sz="2000" dirty="0">
                    <a:latin typeface="Calibri" panose="020F0502020204030204" pitchFamily="34" charset="0"/>
                    <a:cs typeface="Calibri" panose="020F0502020204030204" pitchFamily="34" charset="0"/>
                    <a:sym typeface="Wingdings" pitchFamily="2" charset="2"/>
                  </a:rPr>
                  <a:t>.</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609600" y="1589314"/>
                <a:ext cx="7924800" cy="4876800"/>
              </a:xfrm>
              <a:blipFill>
                <a:blip r:embed="rId3"/>
                <a:stretch>
                  <a:fillRect l="-801" t="-1558"/>
                </a:stretch>
              </a:blipFill>
            </p:spPr>
            <p:txBody>
              <a:bodyPr/>
              <a:lstStyle/>
              <a:p>
                <a:r>
                  <a:rPr 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124</a:t>
            </a:fld>
            <a:endParaRPr lang="en-US"/>
          </a:p>
        </p:txBody>
      </p:sp>
      <p:sp>
        <p:nvSpPr>
          <p:cNvPr id="115716" name="Rectangle 2"/>
          <p:cNvSpPr>
            <a:spLocks noGrp="1" noChangeArrowheads="1"/>
          </p:cNvSpPr>
          <p:nvPr>
            <p:ph type="title"/>
          </p:nvPr>
        </p:nvSpPr>
        <p:spPr>
          <a:xfrm>
            <a:off x="685800" y="3048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676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752600"/>
                <a:ext cx="8305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𝑖𝑠</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𝑃</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𝑄</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𝑗</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𝑄</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𝑦</m:t>
                    </m:r>
                    <m:r>
                      <a:rPr lang="en-US" sz="2000" i="1" baseline="30000" dirty="0" err="1">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a:t>
                </a:r>
                <a14:m>
                  <m:oMath xmlns:m="http://schemas.openxmlformats.org/officeDocument/2006/math">
                    <m:r>
                      <a:rPr lang="en-US" sz="2000" i="1" dirty="0" smtClean="0">
                        <a:latin typeface="Cambria Math" panose="02040503050406030204" pitchFamily="18" charset="0"/>
                        <a:cs typeface="Calibri" panose="020F0502020204030204" pitchFamily="34" charset="0"/>
                      </a:rPr>
                      <m:t>𝛥</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8305800" cy="4343400"/>
              </a:xfrm>
              <a:blipFill>
                <a:blip r:embed="rId3"/>
                <a:stretch>
                  <a:fillRect l="-763" t="-1749"/>
                </a:stretch>
              </a:blipFill>
            </p:spPr>
            <p:txBody>
              <a:bodyPr/>
              <a:lstStyle/>
              <a:p>
                <a:r>
                  <a:rPr 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𝐾</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𝑥</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𝑟</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 </m:t>
                    </m:r>
                    <m:r>
                      <a:rPr lang="en-US" sz="2000" i="1" dirty="0">
                        <a:latin typeface="Cambria Math" panose="02040503050406030204" pitchFamily="18" charset="0"/>
                        <a:cs typeface="Calibri" panose="020F0502020204030204" pitchFamily="34" charset="0"/>
                        <a:sym typeface="Wingdings" pitchFamily="2" charset="2"/>
                      </a:rPr>
                      <m:t>𝑢</m:t>
                    </m:r>
                    <m:r>
                      <a:rPr lang="en-US" sz="2000" i="1" baseline="30000" dirty="0">
                        <a:latin typeface="Cambria Math" panose="02040503050406030204" pitchFamily="18" charset="0"/>
                        <a:cs typeface="Calibri" panose="020F0502020204030204" pitchFamily="34" charset="0"/>
                        <a:sym typeface="Wingdings" pitchFamily="2" charset="2"/>
                      </a:rPr>
                      <m:t>3</m:t>
                    </m:r>
                    <m:r>
                      <a:rPr lang="en-US" sz="2000" i="1" dirty="0">
                        <a:latin typeface="Cambria Math" panose="02040503050406030204" pitchFamily="18" charset="0"/>
                        <a:cs typeface="Calibri" panose="020F0502020204030204" pitchFamily="34" charset="0"/>
                        <a:sym typeface="Wingdings" pitchFamily="2" charset="2"/>
                      </a:rPr>
                      <m:t>𝑦</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𝑠𝑢</m:t>
                    </m:r>
                    <m:r>
                      <a:rPr lang="en-US" sz="2000" i="1" baseline="30000" dirty="0">
                        <a:latin typeface="Cambria Math" panose="02040503050406030204" pitchFamily="18" charset="0"/>
                        <a:cs typeface="Calibri" panose="020F0502020204030204" pitchFamily="34" charset="0"/>
                        <a:sym typeface="Wingdings" pitchFamily="2" charset="2"/>
                      </a:rPr>
                      <m:t>2</m:t>
                    </m:r>
                    <m:r>
                      <a:rPr lang="en-US" sz="2000" i="1" dirty="0">
                        <a:latin typeface="Cambria Math" panose="02040503050406030204" pitchFamily="18" charset="0"/>
                        <a:cs typeface="Calibri" panose="020F0502020204030204" pitchFamily="34" charset="0"/>
                        <a:sym typeface="Wingdings" pitchFamily="2" charset="2"/>
                      </a:rPr>
                      <m:t>𝑥</m:t>
                    </m:r>
                    <m:r>
                      <a:rPr lang="en-US" sz="2000" i="1" dirty="0">
                        <a:latin typeface="Cambria Math" panose="02040503050406030204" pitchFamily="18" charset="0"/>
                        <a:cs typeface="Calibri" panose="020F0502020204030204" pitchFamily="34" charset="0"/>
                        <a:sym typeface="Wingdings" pitchFamily="2" charset="2"/>
                      </a:rPr>
                      <m:t>’+</m:t>
                    </m:r>
                    <m:r>
                      <a:rPr lang="en-US" sz="2000" i="1" dirty="0">
                        <a:latin typeface="Cambria Math" panose="02040503050406030204" pitchFamily="18" charset="0"/>
                        <a:cs typeface="Calibri" panose="020F0502020204030204" pitchFamily="34" charset="0"/>
                        <a:sym typeface="Wingdings" pitchFamily="2" charset="2"/>
                      </a:rPr>
                      <m:t>𝑡</m:t>
                    </m:r>
                  </m:oMath>
                </a14:m>
                <a:r>
                  <a:rPr lang="en-US" sz="2000" dirty="0">
                    <a:latin typeface="Calibri" panose="020F0502020204030204" pitchFamily="34" charset="0"/>
                    <a:cs typeface="Calibri" panose="020F0502020204030204" pitchFamily="34" charset="0"/>
                    <a:sym typeface="Wingdings" pitchFamily="2" charset="2"/>
                  </a:rPr>
                  <a: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 (−16)(4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19100" y="1676400"/>
                <a:ext cx="8305800" cy="4191000"/>
              </a:xfrm>
              <a:blipFill>
                <a:blip r:embed="rId3"/>
                <a:stretch>
                  <a:fillRect l="-917" t="-1813"/>
                </a:stretch>
              </a:blipFill>
            </p:spPr>
            <p:txBody>
              <a:bodyPr/>
              <a:lstStyle/>
              <a:p>
                <a:r>
                  <a:rPr 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981200"/>
            <a:ext cx="8686800" cy="35052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7526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endParaRPr lang="en-US" altLang="zh-TW" sz="2000" dirty="0">
              <a:latin typeface="Calibri" panose="020F0502020204030204" pitchFamily="34" charset="0"/>
              <a:ea typeface="PMingLiU" pitchFamily="18" charset="-120"/>
              <a:cs typeface="Calibri" panose="020F0502020204030204" pitchFamily="34" charset="0"/>
            </a:endParaRP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381000" y="2286000"/>
                <a:ext cx="83058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In this case,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the line between P and Q “meet at infinity,”  this is the point we called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and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oMath>
                </a14:m>
                <a:r>
                  <a:rPr lang="en-US" altLang="zh-TW" sz="2000" dirty="0">
                    <a:latin typeface="Calibri" panose="020F0502020204030204" pitchFamily="34" charset="0"/>
                    <a:ea typeface="PMingLiU" pitchFamily="18" charset="-120"/>
                    <a:cs typeface="Calibri" panose="020F0502020204030204" pitchFamily="34" charset="0"/>
                  </a:rPr>
                  <a:t>.  Note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oMath>
                </a14:m>
                <a:r>
                  <a:rPr lang="en-US" altLang="zh-TW" sz="2000" dirty="0">
                    <a:latin typeface="Calibri" panose="020F0502020204030204" pitchFamily="34" charset="0"/>
                    <a:ea typeface="PMingLiU" pitchFamily="18" charset="-120"/>
                    <a:cs typeface="Calibri" panose="020F0502020204030204" pitchFamily="34" charset="0"/>
                  </a:rPr>
                  <a:t>:  The slope of the tangent line to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𝑚</m:t>
                    </m:r>
                  </m:oMath>
                </a14:m>
                <a:r>
                  <a:rPr lang="en-US" altLang="zh-TW" sz="2000" dirty="0">
                    <a:latin typeface="Calibri" panose="020F0502020204030204" pitchFamily="34" charset="0"/>
                    <a:ea typeface="PMingLiU" pitchFamily="18" charset="-120"/>
                    <a:cs typeface="Calibri" panose="020F0502020204030204" pitchFamily="34" charset="0"/>
                  </a:rPr>
                  <a:t>.   Differentiating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we get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381000" y="2286000"/>
                <a:ext cx="8305800" cy="3200400"/>
              </a:xfrm>
              <a:blipFill>
                <a:blip r:embed="rId2"/>
                <a:stretch>
                  <a:fillRect l="-153" t="-3162" r="-1070" b="-791"/>
                </a:stretch>
              </a:blipFill>
            </p:spPr>
            <p:txBody>
              <a:bodyPr/>
              <a:lstStyle/>
              <a:p>
                <a:r>
                  <a:rPr lang="en-US">
                    <a:noFill/>
                  </a:rPr>
                  <a:t> </a:t>
                </a:r>
              </a:p>
            </p:txBody>
          </p:sp>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130</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752600"/>
            <a:ext cx="8610600" cy="3352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3048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2286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133</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mc:AlternateContent xmlns:mc="http://schemas.openxmlformats.org/markup-compatibility/2006">
        <mc:Choice xmlns:a14="http://schemas.microsoft.com/office/drawing/2010/main" Requires="a14">
          <p:sp>
            <p:nvSpPr>
              <p:cNvPr id="104452"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a:t>
                </a:r>
                <a14:m>
                  <m:oMath xmlns:m="http://schemas.openxmlformats.org/officeDocument/2006/math">
                    <m:r>
                      <a:rPr lang="en-US" altLang="zh-TW" sz="3600" i="1" dirty="0" smtClean="0">
                        <a:solidFill>
                          <a:schemeClr val="tx1"/>
                        </a:solidFill>
                        <a:latin typeface="Cambria Math" panose="02040503050406030204" pitchFamily="18" charset="0"/>
                        <a:ea typeface="PMingLiU" pitchFamily="18" charset="-120"/>
                      </a:rPr>
                      <m:t>𝐸</m:t>
                    </m:r>
                    <m:r>
                      <a:rPr lang="en-US" altLang="zh-TW" sz="3600" i="1" baseline="-25000" dirty="0">
                        <a:solidFill>
                          <a:schemeClr val="tx1"/>
                        </a:solidFill>
                        <a:latin typeface="Cambria Math" panose="02040503050406030204" pitchFamily="18" charset="0"/>
                        <a:ea typeface="PMingLiU" pitchFamily="18" charset="-120"/>
                      </a:rPr>
                      <m:t>𝑅</m:t>
                    </m:r>
                    <m:r>
                      <a:rPr lang="en-US" altLang="zh-TW" sz="3600" i="1" dirty="0">
                        <a:solidFill>
                          <a:schemeClr val="tx1"/>
                        </a:solidFill>
                        <a:latin typeface="Cambria Math" panose="02040503050406030204" pitchFamily="18" charset="0"/>
                        <a:ea typeface="PMingLiU" pitchFamily="18" charset="-120"/>
                      </a:rPr>
                      <m:t>(</m:t>
                    </m:r>
                    <m:r>
                      <a:rPr lang="en-US" altLang="zh-TW" sz="3600" i="1" dirty="0">
                        <a:solidFill>
                          <a:schemeClr val="tx1"/>
                        </a:solidFill>
                        <a:latin typeface="Cambria Math" panose="02040503050406030204" pitchFamily="18" charset="0"/>
                        <a:ea typeface="PMingLiU" pitchFamily="18" charset="-120"/>
                      </a:rPr>
                      <m:t>𝑎</m:t>
                    </m:r>
                    <m:r>
                      <a:rPr lang="en-US" altLang="zh-TW" sz="3600" i="1" dirty="0">
                        <a:solidFill>
                          <a:schemeClr val="tx1"/>
                        </a:solidFill>
                        <a:latin typeface="Cambria Math" panose="02040503050406030204" pitchFamily="18" charset="0"/>
                        <a:ea typeface="PMingLiU" pitchFamily="18" charset="-120"/>
                      </a:rPr>
                      <m:t>, </m:t>
                    </m:r>
                    <m:r>
                      <a:rPr lang="en-US" altLang="zh-TW" sz="3600" i="1" dirty="0">
                        <a:solidFill>
                          <a:schemeClr val="tx1"/>
                        </a:solidFill>
                        <a:latin typeface="Cambria Math" panose="02040503050406030204" pitchFamily="18" charset="0"/>
                        <a:ea typeface="PMingLiU" pitchFamily="18" charset="-120"/>
                      </a:rPr>
                      <m:t>𝑏</m:t>
                    </m:r>
                    <m:r>
                      <a:rPr lang="en-US" altLang="zh-TW" sz="3600" i="1" dirty="0">
                        <a:solidFill>
                          <a:schemeClr val="tx1"/>
                        </a:solidFill>
                        <a:latin typeface="Cambria Math" panose="02040503050406030204" pitchFamily="18" charset="0"/>
                        <a:ea typeface="PMingLiU" pitchFamily="18" charset="-120"/>
                      </a:rPr>
                      <m:t>)</m:t>
                    </m:r>
                  </m:oMath>
                </a14:m>
                <a:r>
                  <a:rPr lang="en-US" altLang="zh-TW" sz="3600" dirty="0">
                    <a:solidFill>
                      <a:schemeClr val="tx1"/>
                    </a:solidFill>
                    <a:ea typeface="PMingLiU" pitchFamily="18" charset="-120"/>
                  </a:rPr>
                  <a:t> - summary</a:t>
                </a:r>
                <a:endParaRPr lang="en-US" altLang="zh-TW" sz="4000" dirty="0">
                  <a:ea typeface="PMingLiU" pitchFamily="18" charset="-120"/>
                </a:endParaRPr>
              </a:p>
            </p:txBody>
          </p:sp>
        </mc:Choice>
        <mc:Fallback>
          <p:sp>
            <p:nvSpPr>
              <p:cNvPr id="104452" name="Rectangle 2"/>
              <p:cNvSpPr>
                <a:spLocks noGrp="1" noRot="1" noChangeAspect="1" noMove="1" noResize="1" noEditPoints="1" noAdjustHandles="1" noChangeArrowheads="1" noChangeShapeType="1" noTextEdit="1"/>
              </p:cNvSpPr>
              <p:nvPr>
                <p:ph type="title"/>
              </p:nvPr>
            </p:nvSpPr>
            <p:spPr>
              <a:xfrm>
                <a:off x="685800" y="3048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453" name="Rectangle 3"/>
              <p:cNvSpPr>
                <a:spLocks noGrp="1" noChangeArrowheads="1"/>
              </p:cNvSpPr>
              <p:nvPr>
                <p:ph type="body" idx="1"/>
              </p:nvPr>
            </p:nvSpPr>
            <p:spPr>
              <a:xfrm>
                <a:off x="304800" y="2286000"/>
                <a:ext cx="83820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where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with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 –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baseline="-25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𝑂</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and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then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𝑄</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𝑅</m:t>
                    </m:r>
                    <m:r>
                      <a:rPr lang="en-US" altLang="zh-TW" sz="2000" i="1" dirty="0" smtClean="0">
                        <a:latin typeface="Cambria Math" panose="02040503050406030204" pitchFamily="18" charset="0"/>
                        <a:ea typeface="PMingLiU" pitchFamily="18" charset="-120"/>
                        <a:cs typeface="Calibri" panose="020F0502020204030204" pitchFamily="34" charset="0"/>
                      </a:rPr>
                      <m:t>=2</m:t>
                    </m:r>
                    <m:r>
                      <a:rPr lang="en-US" altLang="zh-TW" sz="2000" i="1" dirty="0" smtClean="0">
                        <a:latin typeface="Cambria Math" panose="02040503050406030204" pitchFamily="18" charset="0"/>
                        <a:ea typeface="PMingLiU" pitchFamily="18" charset="-120"/>
                        <a:cs typeface="Calibri" panose="020F0502020204030204" pitchFamily="34" charset="0"/>
                      </a:rPr>
                      <m:t>𝑃</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baseline="30000" dirty="0">
                        <a:latin typeface="Cambria Math" panose="02040503050406030204" pitchFamily="18" charset="0"/>
                        <a:ea typeface="PMingLiU" pitchFamily="18" charset="-120"/>
                        <a:cs typeface="Calibri" panose="020F0502020204030204" pitchFamily="34" charset="0"/>
                      </a:rPr>
                      <m:t>2 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2</m:t>
                    </m:r>
                  </m:oMath>
                </a14:m>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3 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cs typeface="Calibri" panose="020F0502020204030204" pitchFamily="34" charset="0"/>
                      </a:rPr>
                      <m:t>𝑚</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1 </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25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25000" dirty="0">
                        <a:latin typeface="Cambria Math" panose="02040503050406030204" pitchFamily="18" charset="0"/>
                        <a:ea typeface="PMingLiU" pitchFamily="18" charset="-120"/>
                        <a:cs typeface="Calibri" panose="020F0502020204030204" pitchFamily="34" charset="0"/>
                      </a:rPr>
                      <m:t>1</m:t>
                    </m:r>
                  </m:oMath>
                </a14:m>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mc:Choice>
        <mc:Fallback>
          <p:sp>
            <p:nvSpPr>
              <p:cNvPr id="104453" name="Rectangle 3"/>
              <p:cNvSpPr>
                <a:spLocks noGrp="1" noRot="1" noChangeAspect="1" noMove="1" noResize="1" noEditPoints="1" noAdjustHandles="1" noChangeArrowheads="1" noChangeShapeType="1" noTextEdit="1"/>
              </p:cNvSpPr>
              <p:nvPr>
                <p:ph type="body" idx="1"/>
              </p:nvPr>
            </p:nvSpPr>
            <p:spPr>
              <a:xfrm>
                <a:off x="304800" y="2286000"/>
                <a:ext cx="8382000" cy="3429000"/>
              </a:xfrm>
              <a:blipFill>
                <a:blip r:embed="rId3"/>
                <a:stretch>
                  <a:fillRect l="-758" t="-29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mc:Choice xmlns:a14="http://schemas.microsoft.com/office/drawing/2010/main" Requires="a14">
          <p:sp>
            <p:nvSpPr>
              <p:cNvPr id="105477" name="Rectangle 3"/>
              <p:cNvSpPr>
                <a:spLocks noGrp="1" noChangeArrowheads="1"/>
              </p:cNvSpPr>
              <p:nvPr>
                <p:ph type="body" idx="1"/>
              </p:nvPr>
            </p:nvSpPr>
            <p:spPr>
              <a:xfrm>
                <a:off x="457200" y="2209800"/>
                <a:ext cx="8229600" cy="2819400"/>
              </a:xfrm>
            </p:spPr>
            <p:txBody>
              <a:bodyPr/>
              <a:lstStyle/>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𝐸</m:t>
                    </m:r>
                    <m:r>
                      <a:rPr lang="en-US" altLang="zh-TW" sz="1800" i="1" dirty="0" smtClean="0">
                        <a:latin typeface="Cambria Math" panose="02040503050406030204" pitchFamily="18" charset="0"/>
                        <a:ea typeface="PMingLiU" pitchFamily="18" charset="-120"/>
                      </a:rPr>
                      <m:t>(−36,0): </m:t>
                    </m:r>
                    <m:r>
                      <a:rPr lang="en-US" altLang="zh-TW" sz="1800" i="1" dirty="0" smtClean="0">
                        <a:latin typeface="Cambria Math" panose="02040503050406030204" pitchFamily="18" charset="0"/>
                        <a:ea typeface="PMingLiU" pitchFamily="18" charset="-120"/>
                      </a:rPr>
                      <m:t>𝑦</m:t>
                    </m:r>
                    <m:r>
                      <a:rPr lang="en-US" altLang="zh-TW" sz="1800" i="1" baseline="30000" dirty="0">
                        <a:latin typeface="Cambria Math" panose="02040503050406030204" pitchFamily="18" charset="0"/>
                        <a:ea typeface="PMingLiU" pitchFamily="18" charset="-120"/>
                      </a:rPr>
                      <m:t>2</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𝑥</m:t>
                    </m:r>
                    <m:r>
                      <a:rPr lang="en-US" altLang="zh-TW" sz="1800" i="1" baseline="30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−36</m:t>
                    </m:r>
                    <m:r>
                      <a:rPr lang="en-US" altLang="zh-TW" sz="1800" i="1" dirty="0">
                        <a:latin typeface="Cambria Math" panose="02040503050406030204" pitchFamily="18" charset="0"/>
                        <a:ea typeface="PMingLiU" pitchFamily="18" charset="-120"/>
                      </a:rPr>
                      <m:t>𝑥</m:t>
                    </m:r>
                    <m:r>
                      <a:rPr lang="en-US" altLang="zh-TW" sz="1800" i="1" dirty="0">
                        <a:latin typeface="Cambria Math" panose="02040503050406030204" pitchFamily="18" charset="0"/>
                        <a:ea typeface="PMingLiU" pitchFamily="18" charset="-120"/>
                      </a:rPr>
                      <m:t>.  </m:t>
                    </m:r>
                    <m:r>
                      <a:rPr lang="en-US" altLang="zh-TW" sz="1800" i="1" dirty="0">
                        <a:latin typeface="Cambria Math" panose="02040503050406030204" pitchFamily="18" charset="0"/>
                        <a:ea typeface="PMingLiU" pitchFamily="18" charset="-120"/>
                      </a:rPr>
                      <m:t>𝑃</m:t>
                    </m:r>
                    <m:r>
                      <a:rPr lang="en-US" altLang="zh-TW" sz="1800" i="1" dirty="0">
                        <a:latin typeface="Cambria Math" panose="02040503050406030204" pitchFamily="18" charset="0"/>
                        <a:ea typeface="PMingLiU" pitchFamily="18" charset="-120"/>
                      </a:rPr>
                      <m:t>=(−3, 9), </m:t>
                    </m:r>
                    <m:r>
                      <a:rPr lang="en-US" altLang="zh-TW" sz="1800" i="1" dirty="0">
                        <a:latin typeface="Cambria Math" panose="02040503050406030204" pitchFamily="18" charset="0"/>
                        <a:ea typeface="PMingLiU" pitchFamily="18" charset="-120"/>
                      </a:rPr>
                      <m:t>𝑄</m:t>
                    </m:r>
                    <m:r>
                      <a:rPr lang="en-US" altLang="zh-TW" sz="1800" i="1" dirty="0">
                        <a:latin typeface="Cambria Math" panose="02040503050406030204" pitchFamily="18" charset="0"/>
                        <a:ea typeface="PMingLiU" pitchFamily="18" charset="-120"/>
                      </a:rPr>
                      <m:t>=(−2,8)</m:t>
                    </m:r>
                  </m:oMath>
                </a14:m>
                <a:r>
                  <a:rPr lang="en-US" altLang="zh-TW" sz="1800" dirty="0">
                    <a:ea typeface="PMingLiU" pitchFamily="18" charset="-120"/>
                  </a:rPr>
                  <a:t>.</a:t>
                </a:r>
              </a:p>
              <a:p>
                <a:pPr>
                  <a:spcBef>
                    <a:spcPts val="200"/>
                  </a:spcBef>
                </a:pP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 </m:t>
                    </m:r>
                    <m:r>
                      <a:rPr lang="en-US" sz="1800" i="1" dirty="0" smtClean="0">
                        <a:latin typeface="Cambria Math" panose="02040503050406030204" pitchFamily="18" charset="0"/>
                      </a:rPr>
                      <m:t>𝑄</m:t>
                    </m:r>
                    <m:r>
                      <a:rPr lang="en-US" sz="1800" i="1" dirty="0" smtClean="0">
                        <a:latin typeface="Cambria Math" panose="02040503050406030204" pitchFamily="18" charset="0"/>
                      </a:rPr>
                      <m:t> = (2−</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2</m:t>
                    </m:r>
                    <m:r>
                      <a:rPr lang="en-US" sz="1800" i="1" dirty="0">
                        <a:latin typeface="Cambria Math" panose="02040503050406030204" pitchFamily="18" charset="0"/>
                      </a:rPr>
                      <m:t>, </m:t>
                    </m:r>
                    <m:r>
                      <a:rPr lang="en-US" sz="1800" i="1" dirty="0">
                        <a:latin typeface="Cambria Math" panose="02040503050406030204" pitchFamily="18" charset="0"/>
                        <a:sym typeface="Symbol" pitchFamily="18" charset="2"/>
                      </a:rPr>
                      <m:t>(</m:t>
                    </m:r>
                    <m:r>
                      <a:rPr lang="en-US" sz="1800" i="1" dirty="0">
                        <a:latin typeface="Cambria Math" panose="02040503050406030204" pitchFamily="18" charset="0"/>
                      </a:rPr>
                      <m:t>𝑥</m:t>
                    </m:r>
                    <m:r>
                      <a:rPr lang="en-US" sz="1800" i="1" baseline="-25000" dirty="0">
                        <a:latin typeface="Cambria Math" panose="02040503050406030204" pitchFamily="18" charset="0"/>
                      </a:rPr>
                      <m:t>1</m:t>
                    </m:r>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baseline="-25000" dirty="0">
                        <a:latin typeface="Cambria Math" panose="02040503050406030204" pitchFamily="18" charset="0"/>
                      </a:rPr>
                      <m:t>3</m:t>
                    </m:r>
                    <m:r>
                      <a:rPr lang="en-US" sz="1800" i="1" dirty="0">
                        <a:latin typeface="Cambria Math" panose="02040503050406030204" pitchFamily="18" charset="0"/>
                      </a:rPr>
                      <m:t>)−</m:t>
                    </m:r>
                    <m:r>
                      <a:rPr lang="en-US" sz="1800" i="1" dirty="0">
                        <a:latin typeface="Cambria Math" panose="02040503050406030204" pitchFamily="18" charset="0"/>
                      </a:rPr>
                      <m:t>𝑦</m:t>
                    </m:r>
                    <m:r>
                      <a:rPr lang="en-US" sz="1800" i="1" baseline="-25000" dirty="0">
                        <a:latin typeface="Cambria Math" panose="02040503050406030204" pitchFamily="18" charset="0"/>
                      </a:rPr>
                      <m:t>1</m:t>
                    </m:r>
                    <m:r>
                      <a:rPr lang="en-US" sz="1800" i="1" dirty="0">
                        <a:latin typeface="Cambria Math" panose="02040503050406030204" pitchFamily="18" charset="0"/>
                      </a:rPr>
                      <m:t>)</m:t>
                    </m:r>
                  </m:oMath>
                </a14:m>
                <a:endParaRPr lang="en-US" sz="1800" dirty="0"/>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14:m>
                  <m:oMath xmlns:m="http://schemas.openxmlformats.org/officeDocument/2006/math">
                    <m:r>
                      <a:rPr lang="en-US" altLang="zh-TW" sz="1800" i="1" dirty="0" smtClean="0">
                        <a:latin typeface="Cambria Math" panose="02040503050406030204" pitchFamily="18" charset="0"/>
                        <a:ea typeface="PMingLiU" pitchFamily="18" charset="-120"/>
                      </a:rPr>
                      <m:t>𝑃</m:t>
                    </m:r>
                    <m:r>
                      <a:rPr lang="en-US" altLang="zh-TW" sz="1800" i="1" dirty="0" smtClean="0">
                        <a:latin typeface="Cambria Math" panose="02040503050406030204" pitchFamily="18" charset="0"/>
                        <a:ea typeface="PMingLiU" pitchFamily="18" charset="-120"/>
                      </a:rPr>
                      <m:t>+</m:t>
                    </m:r>
                    <m:r>
                      <a:rPr lang="en-US" altLang="zh-TW" sz="1800" i="1" dirty="0" smtClean="0">
                        <a:latin typeface="Cambria Math" panose="02040503050406030204" pitchFamily="18" charset="0"/>
                        <a:ea typeface="PMingLiU" pitchFamily="18" charset="-120"/>
                      </a:rPr>
                      <m:t>𝑄</m:t>
                    </m:r>
                    <m:r>
                      <a:rPr lang="en-US" altLang="zh-TW" sz="1800" i="1" dirty="0" smtClean="0">
                        <a:latin typeface="Cambria Math" panose="02040503050406030204" pitchFamily="18" charset="0"/>
                        <a:ea typeface="PMingLiU" pitchFamily="18" charset="-120"/>
                      </a:rPr>
                      <m:t>= (</m:t>
                    </m:r>
                    <m:r>
                      <a:rPr lang="en-US" altLang="zh-TW" sz="1800" i="1" dirty="0" smtClean="0">
                        <a:latin typeface="Cambria Math" panose="02040503050406030204" pitchFamily="18" charset="0"/>
                        <a:ea typeface="PMingLiU" pitchFamily="18" charset="-120"/>
                      </a:rPr>
                      <m:t>𝑥</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m:t>
                    </m:r>
                    <m:r>
                      <a:rPr lang="en-US" altLang="zh-TW" sz="1800" i="1" dirty="0">
                        <a:latin typeface="Cambria Math" panose="02040503050406030204" pitchFamily="18" charset="0"/>
                        <a:ea typeface="PMingLiU" pitchFamily="18" charset="-120"/>
                      </a:rPr>
                      <m:t>𝑦</m:t>
                    </m:r>
                    <m:r>
                      <a:rPr lang="en-US" altLang="zh-TW" sz="1800" i="1" baseline="-25000" dirty="0">
                        <a:latin typeface="Cambria Math" panose="02040503050406030204" pitchFamily="18" charset="0"/>
                        <a:ea typeface="PMingLiU" pitchFamily="18" charset="-120"/>
                      </a:rPr>
                      <m:t>3</m:t>
                    </m:r>
                    <m:r>
                      <a:rPr lang="en-US" altLang="zh-TW" sz="1800" i="1" dirty="0">
                        <a:latin typeface="Cambria Math" panose="02040503050406030204" pitchFamily="18" charset="0"/>
                        <a:ea typeface="PMingLiU" pitchFamily="18" charset="-120"/>
                      </a:rPr>
                      <m:t>)=(6,0)</m:t>
                    </m:r>
                  </m:oMath>
                </a14:m>
                <a:endParaRPr lang="en-US" altLang="zh-TW" sz="1800" dirty="0">
                  <a:ea typeface="PMingLiU" pitchFamily="18" charset="-120"/>
                </a:endParaRP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p:sp>
            <p:nvSpPr>
              <p:cNvPr id="105477" name="Rectangle 3"/>
              <p:cNvSpPr>
                <a:spLocks noGrp="1" noRot="1" noChangeAspect="1" noMove="1" noResize="1" noEditPoints="1" noAdjustHandles="1" noChangeArrowheads="1" noChangeShapeType="1" noTextEdit="1"/>
              </p:cNvSpPr>
              <p:nvPr>
                <p:ph type="body" idx="1"/>
              </p:nvPr>
            </p:nvSpPr>
            <p:spPr>
              <a:xfrm>
                <a:off x="457200" y="2209800"/>
                <a:ext cx="8229600" cy="2819400"/>
              </a:xfrm>
              <a:blipFill>
                <a:blip r:embed="rId2"/>
                <a:stretch>
                  <a:fillRect l="-463" t="-1351"/>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51435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proof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981200"/>
                <a:ext cx="8534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𝑐</m:t>
                    </m:r>
                  </m:oMath>
                </a14:m>
                <a:r>
                  <a:rPr lang="en-US" sz="2000" dirty="0">
                    <a:latin typeface="Calibri" panose="020F0502020204030204" pitchFamily="34" charset="0"/>
                    <a:cs typeface="Calibri" panose="020F0502020204030204" pitchFamily="34" charset="0"/>
                  </a:rPr>
                  <a:t>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m:rPr>
                        <m:sty m:val="p"/>
                      </m:rPr>
                      <a:rPr lang="en-US" sz="2000" i="1" dirty="0">
                        <a:latin typeface="Cambria Math" panose="02040503050406030204" pitchFamily="18" charset="0"/>
                        <a:cs typeface="Calibri" panose="020F0502020204030204" pitchFamily="34" charset="0"/>
                      </a:rPr>
                      <m:t>Pr</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such that all rational points on E are of the form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𝑎</m:t>
                    </m:r>
                    <m:r>
                      <a:rPr lang="en-US" sz="2000" i="1" baseline="-25000" dirty="0" err="1">
                        <a:latin typeface="Cambria Math" panose="02040503050406030204" pitchFamily="18" charset="0"/>
                        <a:cs typeface="Calibri" panose="020F0502020204030204" pitchFamily="34" charset="0"/>
                      </a:rPr>
                      <m:t>𝑟</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≦10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=12</m:t>
                    </m:r>
                  </m:oMath>
                </a14:m>
                <a:r>
                  <a:rPr lang="en-US" sz="2000" dirty="0">
                    <a:latin typeface="Calibri" panose="020F0502020204030204" pitchFamily="34" charset="0"/>
                    <a:cs typeface="Calibri" panose="020F0502020204030204" pitchFamily="34" charset="0"/>
                  </a:rPr>
                  <a:t>.  In fact, the order of the group of finite order points is either cyclic or a product of a group of order 2 with a cyclic group of order less than or equal to 4.</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3581400"/>
              </a:xfrm>
              <a:blipFill>
                <a:blip r:embed="rId3"/>
                <a:stretch>
                  <a:fillRect l="-744" t="-2120" r="-595"/>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𝑦𝑛</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𝑧</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baseline="30000" dirty="0" err="1">
                        <a:latin typeface="Cambria Math" panose="02040503050406030204" pitchFamily="18" charset="0"/>
                        <a:cs typeface="Calibri" panose="020F0502020204030204" pitchFamily="34" charset="0"/>
                      </a:rPr>
                      <m:t>𝑝</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𝐵</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𝐴𝑝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𝐵𝑝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oMath>
                </a14:m>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𝐴𝐵</m:t>
                    </m:r>
                    <m:r>
                      <a:rPr lang="en-US" sz="2000" i="1" baseline="-25000"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458200" cy="3429000"/>
              </a:xfrm>
              <a:blipFill>
                <a:blip r:embed="rId3"/>
                <a:stretch>
                  <a:fillRect l="-750" t="-221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304800"/>
            <a:ext cx="8534400" cy="914400"/>
          </a:xfrm>
        </p:spPr>
        <p:txBody>
          <a:bodyPr/>
          <a:lstStyle/>
          <a:p>
            <a:r>
              <a:rPr lang="en-US" sz="3600" dirty="0"/>
              <a:t>Why elliptic curves might be valuable in crypto</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+17</m:t>
                    </m:r>
                  </m:oMath>
                </a14:m>
                <a:r>
                  <a:rPr lang="en-US" sz="2000" dirty="0">
                    <a:latin typeface="Calibri" panose="020F0502020204030204" pitchFamily="34" charset="0"/>
                    <a:cs typeface="Calibri" panose="020F0502020204030204" pitchFamily="34" charset="0"/>
                  </a:rPr>
                  <a:t>.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04800" y="1524000"/>
                <a:ext cx="8153400" cy="1143000"/>
              </a:xfrm>
              <a:blipFill>
                <a:blip r:embed="rId3"/>
                <a:stretch>
                  <a:fillRect l="-778" t="-6593" r="-1400"/>
                </a:stretch>
              </a:blipFill>
            </p:spPr>
            <p:txBody>
              <a:bodyPr/>
              <a:lstStyle/>
              <a:p>
                <a:r>
                  <a:rPr lang="en-US">
                    <a:noFill/>
                  </a:rPr>
                  <a:t> </a:t>
                </a:r>
              </a:p>
            </p:txBody>
          </p:sp>
        </mc:Fallback>
      </mc:AlternateContent>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mc:AlternateContent xmlns:mc="http://schemas.openxmlformats.org/markup-compatibility/2006">
        <mc:Choice xmlns:a14="http://schemas.microsoft.com/office/drawing/2010/main" Requires="a14">
          <p:sp>
            <p:nvSpPr>
              <p:cNvPr id="84996" name="Rectangle 2"/>
              <p:cNvSpPr>
                <a:spLocks noGrp="1" noChangeArrowheads="1"/>
              </p:cNvSpPr>
              <p:nvPr>
                <p:ph type="title"/>
              </p:nvPr>
            </p:nvSpPr>
            <p:spPr>
              <a:xfrm>
                <a:off x="685800" y="228600"/>
                <a:ext cx="7772400" cy="990600"/>
              </a:xfrm>
            </p:spPr>
            <p:txBody>
              <a:bodyPr/>
              <a:lstStyle/>
              <a:p>
                <a:r>
                  <a:rPr lang="en-US" sz="3600" dirty="0"/>
                  <a:t>Structure of the Elliptic Curve Group on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𝑝</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 </m:t>
                    </m:r>
                  </m:oMath>
                </a14:m>
                <a:r>
                  <a:rPr lang="en-US" sz="3600" dirty="0"/>
                  <a:t>- 3</a:t>
                </a:r>
              </a:p>
            </p:txBody>
          </p:sp>
        </mc:Choice>
        <mc:Fallback>
          <p:sp>
            <p:nvSpPr>
              <p:cNvPr id="84996" name="Rectangle 2"/>
              <p:cNvSpPr>
                <a:spLocks noGrp="1" noRot="1" noChangeAspect="1" noMove="1" noResize="1" noEditPoints="1" noAdjustHandles="1" noChangeArrowheads="1" noChangeShapeType="1" noTextEdit="1"/>
              </p:cNvSpPr>
              <p:nvPr>
                <p:ph type="title"/>
              </p:nvPr>
            </p:nvSpPr>
            <p:spPr>
              <a:xfrm>
                <a:off x="685800" y="228600"/>
                <a:ext cx="7772400" cy="990600"/>
              </a:xfrm>
              <a:blipFill>
                <a:blip r:embed="rId3"/>
                <a:stretch>
                  <a:fillRect l="-653" t="-20513" r="-2121"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m:oMathPara>
                </a14:m>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2000" b="1" u="sng"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311</a:t>
                </a:r>
                <a:r>
                  <a:rPr lang="en-US" sz="20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29</a:t>
                </a:r>
                <a:r>
                  <a:rPr lang="en-US" sz="20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47</a:t>
                </a:r>
                <a:r>
                  <a:rPr lang="en-US" sz="20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101</a:t>
                </a:r>
                <a:r>
                  <a:rPr lang="en-US" sz="20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1217</a:t>
                </a:r>
                <a:r>
                  <a:rPr lang="en-US" sz="20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buNone/>
                </a:pPr>
                <a:r>
                  <a:rPr lang="en-US" sz="20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31</a:t>
                </a:r>
                <a:r>
                  <a:rPr lang="en-US" sz="2000" dirty="0">
                    <a:latin typeface="Calibri" panose="020F0502020204030204" pitchFamily="34" charset="0"/>
                    <a:cs typeface="Calibri" panose="020F0502020204030204" pitchFamily="34" charset="0"/>
                  </a:rPr>
                  <a:t>(1, 6).  D: -23. &lt;3&gt;(31).  32 points. (1, 6) has order 16.</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685800" y="1676400"/>
                <a:ext cx="8001000" cy="4572000"/>
              </a:xfrm>
              <a:blipFill>
                <a:blip r:embed="rId4"/>
                <a:stretch>
                  <a:fillRect l="-952" t="-277"/>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Bezout</a:t>
                </a: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Disconnected: </a:t>
                </a:r>
                <a14:m>
                  <m:oMath xmlns:m="http://schemas.openxmlformats.org/officeDocument/2006/math">
                    <m:r>
                      <a:rPr lang="en-US" sz="2000" i="1" dirty="0" smtClean="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4</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+1</m:t>
                    </m:r>
                  </m:oMath>
                </a14:m>
                <a:endParaRPr lang="en-US" sz="2000" dirty="0">
                  <a:latin typeface="Calibri" panose="020F0502020204030204" pitchFamily="34" charset="0"/>
                  <a:cs typeface="Calibri" panose="020F0502020204030204" pitchFamily="34" charset="0"/>
                </a:endParaRP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cs typeface="Calibri" panose="020F0502020204030204" pitchFamily="34" charset="0"/>
                              </a:rPr>
                              <m:t>1</m:t>
                            </m:r>
                          </m:sub>
                        </m:sSub>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i="1" smtClean="0">
                            <a:latin typeface="Cambria Math" panose="02040503050406030204" pitchFamily="18" charset="0"/>
                            <a:ea typeface="Cambria Math" panose="02040503050406030204" pitchFamily="18" charset="0"/>
                            <a:cs typeface="Calibri" panose="020F0502020204030204" pitchFamily="34" charset="0"/>
                          </a:rPr>
                          <m:t>ℤ</m:t>
                        </m:r>
                      </m:e>
                      <m:sub>
                        <m:sSub>
                          <m:sSubPr>
                            <m:ctrlPr>
                              <a:rPr lang="en-US" sz="20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2</m:t>
                            </m:r>
                          </m:sub>
                        </m:sSub>
                      </m:sub>
                    </m:sSub>
                  </m:oMath>
                </a14:m>
                <a:r>
                  <a:rPr lang="en-US" sz="2000" dirty="0">
                    <a:latin typeface="Calibri" panose="020F0502020204030204" pitchFamily="34" charset="0"/>
                    <a:cs typeface="Calibri" panose="020F0502020204030204" pitchFamily="34" charset="0"/>
                  </a:rPr>
                  <a:t>,</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2</m:t>
                        </m:r>
                      </m:sub>
                    </m:sSub>
                    <m:d>
                      <m:dPr>
                        <m:begChr m:val="|"/>
                        <m:endChr m:val="|"/>
                        <m:ctrlPr>
                          <a:rPr lang="en-US" sz="2000" b="0" i="1" dirty="0" smtClean="0">
                            <a:latin typeface="Cambria Math" panose="02040503050406030204" pitchFamily="18" charset="0"/>
                            <a:cs typeface="Calibri" panose="020F0502020204030204" pitchFamily="34" charset="0"/>
                          </a:rPr>
                        </m:ctrlPr>
                      </m:dPr>
                      <m:e>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𝑛</m:t>
                            </m:r>
                          </m:e>
                          <m:sub>
                            <m:r>
                              <a:rPr lang="en-US" sz="2000" b="0" i="1" dirty="0" smtClean="0">
                                <a:latin typeface="Cambria Math" panose="02040503050406030204" pitchFamily="18" charset="0"/>
                                <a:cs typeface="Calibri" panose="020F0502020204030204" pitchFamily="34" charset="0"/>
                              </a:rPr>
                              <m:t>1</m:t>
                            </m:r>
                          </m:sub>
                        </m:sSub>
                      </m:e>
                    </m:d>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−1</m:t>
                    </m:r>
                  </m:oMath>
                </a14:m>
                <a:endParaRPr lang="en-US" sz="2400" dirty="0">
                  <a:latin typeface="Calibri" panose="020F0502020204030204" pitchFamily="34" charset="0"/>
                  <a:cs typeface="Calibri" panose="020F0502020204030204" pitchFamily="34" charset="0"/>
                </a:endParaRP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609600" y="1371600"/>
                <a:ext cx="7848600" cy="4876800"/>
              </a:xfrm>
              <a:blipFill>
                <a:blip r:embed="rId3"/>
                <a:stretch>
                  <a:fillRect l="-808" t="-1558"/>
                </a:stretch>
              </a:blipFill>
            </p:spPr>
            <p:txBody>
              <a:bodyPr/>
              <a:lstStyle/>
              <a:p>
                <a:r>
                  <a:rPr 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𝐸𝑞</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𝑡</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𝑡</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𝑗</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𝑞</m:t>
                    </m:r>
                    <m:r>
                      <a:rPr lang="en-US" sz="2400" i="1" dirty="0">
                        <a:latin typeface="Cambria Math" panose="02040503050406030204" pitchFamily="18" charset="0"/>
                        <a:cs typeface="Calibri" panose="020F0502020204030204" pitchFamily="34" charset="0"/>
                      </a:rPr>
                      <m:t>=0</m:t>
                    </m:r>
                  </m:oMath>
                </a14:m>
                <a:endParaRPr lang="en-US" sz="24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𝑡</m:t>
                    </m:r>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𝑞</m:t>
                    </m:r>
                  </m:oMath>
                </a14:m>
                <a:endParaRPr lang="en-US" sz="24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𝐺</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𝑏</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𝑍</m:t>
                    </m:r>
                    <m:r>
                      <a:rPr lang="en-US" sz="2400" i="1" baseline="-25000"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𝑛</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Used proving endomorphisms.</a:t>
                </a:r>
              </a:p>
              <a:p>
                <a:pPr>
                  <a:lnSpc>
                    <a:spcPct val="90000"/>
                  </a:lnSpc>
                  <a:spcBef>
                    <a:spcPts val="200"/>
                  </a:spcBef>
                </a:pPr>
                <a:r>
                  <a:rPr lang="en-US" sz="2400" dirty="0">
                    <a:latin typeface="Calibri" panose="020F0502020204030204" pitchFamily="34" charset="0"/>
                    <a:cs typeface="Calibri" panose="020F0502020204030204" pitchFamily="34" charset="0"/>
                  </a:rPr>
                  <a:t>Let E be an elliptic curve over K and n a positive integer.  If char(K) does not divided n or is 0, then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𝑍𝑛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t>
                </a:r>
              </a:p>
              <a:p>
                <a:pPr>
                  <a:lnSpc>
                    <a:spcPct val="90000"/>
                  </a:lnSpc>
                  <a:spcBef>
                    <a:spcPts val="200"/>
                  </a:spcBef>
                </a:pPr>
                <a:r>
                  <a:rPr lang="en-US" sz="2400" dirty="0">
                    <a:latin typeface="Calibri" panose="020F0502020204030204" pitchFamily="34" charset="0"/>
                    <a:cs typeface="Calibri" panose="020F0502020204030204" pitchFamily="34" charset="0"/>
                  </a:rPr>
                  <a:t>Twist: </a:t>
                </a:r>
                <a14:m>
                  <m:oMath xmlns:m="http://schemas.openxmlformats.org/officeDocument/2006/math">
                    <m:r>
                      <a:rPr lang="en-US" sz="2400" i="1" dirty="0" smtClean="0">
                        <a:latin typeface="Cambria Math" panose="02040503050406030204" pitchFamily="18" charset="0"/>
                        <a:cs typeface="Calibri" panose="020F0502020204030204" pitchFamily="34" charset="0"/>
                      </a:rPr>
                      <m:t>𝑚</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m:t>
                    </m:r>
                    <m:r>
                      <a:rPr lang="en-US" sz="2400" i="1" baseline="30000" dirty="0">
                        <a:latin typeface="Cambria Math" panose="02040503050406030204" pitchFamily="18" charset="0"/>
                        <a:cs typeface="Calibri" panose="020F0502020204030204" pitchFamily="34" charset="0"/>
                      </a:rPr>
                      <m:t>3</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𝐸𝑝</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𝑎</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𝑝</m:t>
                    </m:r>
                    <m:r>
                      <a:rPr lang="en-US" sz="2400" i="1" dirty="0">
                        <a:latin typeface="Cambria Math" panose="02040503050406030204" pitchFamily="18" charset="0"/>
                        <a:cs typeface="Calibri" panose="020F0502020204030204" pitchFamily="34" charset="0"/>
                      </a:rPr>
                      <m:t>+2</m:t>
                    </m:r>
                  </m:oMath>
                </a14:m>
                <a:endParaRPr lang="en-US" sz="2400" dirty="0">
                  <a:latin typeface="Calibri" panose="020F0502020204030204" pitchFamily="34" charset="0"/>
                  <a:cs typeface="Calibri" panose="020F0502020204030204" pitchFamily="34" charset="0"/>
                </a:endParaRPr>
              </a:p>
              <a:p>
                <a:pPr>
                  <a:lnSpc>
                    <a:spcPct val="90000"/>
                  </a:lnSpc>
                </a:pPr>
                <a:endParaRPr lang="en-US" sz="2400" dirty="0"/>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533400" y="2057400"/>
                <a:ext cx="8039100" cy="2971800"/>
              </a:xfrm>
              <a:blipFill>
                <a:blip r:embed="rId3"/>
                <a:stretch>
                  <a:fillRect l="-1264" t="-855" b="-12393"/>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mc:AlternateContent xmlns:mc="http://schemas.openxmlformats.org/markup-compatibility/2006">
        <mc:Choice xmlns:a14="http://schemas.microsoft.com/office/drawing/2010/main" Requires="a14">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err="1">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we can write k as powers of 2 and multiply P by k in </a:t>
                </a:r>
                <a14:m>
                  <m:oMath xmlns:m="http://schemas.openxmlformats.org/officeDocument/2006/math">
                    <m:r>
                      <m:rPr>
                        <m:sty m:val="p"/>
                      </m:rPr>
                      <a:rPr lang="en-US" sz="2000" i="1" dirty="0" smtClean="0">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m:rPr>
                        <m:sty m:val="p"/>
                      </m:rPr>
                      <a:rPr lang="en-US" sz="2000" i="1" dirty="0" err="1">
                        <a:latin typeface="Cambria Math" panose="02040503050406030204" pitchFamily="18" charset="0"/>
                        <a:cs typeface="Calibri" panose="020F0502020204030204" pitchFamily="34" charset="0"/>
                        <a:sym typeface="Symbol" pitchFamily="18" charset="2"/>
                      </a:rPr>
                      <m:t>lg</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𝑝</m:t>
                    </m:r>
                    <m:r>
                      <a:rPr lang="en-US" sz="2000" i="1" dirty="0">
                        <a:latin typeface="Cambria Math" panose="02040503050406030204" pitchFamily="18" charset="0"/>
                        <a:cs typeface="Calibri" panose="020F0502020204030204" pitchFamily="34" charset="0"/>
                        <a:sym typeface="Symbol" pitchFamily="18" charset="2"/>
                      </a:rPr>
                      <m:t>)3 </m:t>
                    </m:r>
                  </m:oMath>
                </a14:m>
                <a:r>
                  <a:rPr lang="en-US" sz="2000" dirty="0">
                    <a:latin typeface="Calibri" panose="020F0502020204030204" pitchFamily="34" charset="0"/>
                    <a:cs typeface="Calibri" panose="020F0502020204030204" pitchFamily="34" charset="0"/>
                    <a:sym typeface="Symbol" pitchFamily="18" charset="2"/>
                  </a:rPr>
                  <a:t>time.  For example,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40</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(25+23)</m:t>
                    </m:r>
                    <m:r>
                      <a:rPr lang="en-US" sz="2000" i="1" dirty="0">
                        <a:latin typeface="Cambria Math" panose="02040503050406030204" pitchFamily="18" charset="0"/>
                        <a:cs typeface="Calibri" panose="020F0502020204030204" pitchFamily="34" charset="0"/>
                        <a:sym typeface="Symbol" pitchFamily="18" charset="2"/>
                      </a:rPr>
                      <m:t>𝑃</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p:sp>
            <p:nvSpPr>
              <p:cNvPr id="107525" name="Rectangle 3"/>
              <p:cNvSpPr>
                <a:spLocks noGrp="1" noRot="1" noChangeAspect="1" noMove="1" noResize="1" noEditPoints="1" noAdjustHandles="1" noChangeArrowheads="1" noChangeShapeType="1" noTextEdit="1"/>
              </p:cNvSpPr>
              <p:nvPr>
                <p:ph type="body" idx="1"/>
              </p:nvPr>
            </p:nvSpPr>
            <p:spPr>
              <a:xfrm>
                <a:off x="228600" y="1905000"/>
                <a:ext cx="8382000" cy="3200400"/>
              </a:xfrm>
              <a:blipFill>
                <a:blip r:embed="rId2"/>
                <a:stretch>
                  <a:fillRect l="-908" t="-118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mc:AlternateContent xmlns:mc="http://schemas.openxmlformats.org/markup-compatibility/2006">
        <mc:Choice xmlns:a14="http://schemas.microsoft.com/office/drawing/2010/main" Requires="a14">
          <p:sp>
            <p:nvSpPr>
              <p:cNvPr id="84996" name="Rectangle 2"/>
              <p:cNvSpPr>
                <a:spLocks noGrp="1" noChangeArrowheads="1"/>
              </p:cNvSpPr>
              <p:nvPr>
                <p:ph type="title"/>
              </p:nvPr>
            </p:nvSpPr>
            <p:spPr>
              <a:xfrm>
                <a:off x="304800" y="304800"/>
                <a:ext cx="8534400" cy="838200"/>
              </a:xfrm>
            </p:spPr>
            <p:txBody>
              <a:bodyPr/>
              <a:lstStyle/>
              <a:p>
                <a:r>
                  <a:rPr lang="en-US" sz="3600" dirty="0"/>
                  <a:t>Special Attacks on discrete log in </a:t>
                </a:r>
                <a14:m>
                  <m:oMath xmlns:m="http://schemas.openxmlformats.org/officeDocument/2006/math">
                    <m:r>
                      <a:rPr lang="en-US" sz="3600" i="1" dirty="0" smtClean="0">
                        <a:latin typeface="Cambria Math" panose="02040503050406030204" pitchFamily="18" charset="0"/>
                      </a:rPr>
                      <m:t>𝐸</m:t>
                    </m:r>
                    <m:r>
                      <a:rPr lang="en-US" sz="3600" i="1" baseline="-25000" dirty="0" err="1">
                        <a:latin typeface="Cambria Math" panose="02040503050406030204" pitchFamily="18" charset="0"/>
                      </a:rPr>
                      <m:t>𝑞</m:t>
                    </m:r>
                    <m:r>
                      <a:rPr lang="en-US" sz="3600" i="1" dirty="0">
                        <a:latin typeface="Cambria Math" panose="02040503050406030204" pitchFamily="18" charset="0"/>
                      </a:rPr>
                      <m:t>(</m:t>
                    </m:r>
                    <m:r>
                      <a:rPr lang="en-US" sz="3600" i="1" dirty="0" err="1">
                        <a:latin typeface="Cambria Math" panose="02040503050406030204" pitchFamily="18" charset="0"/>
                      </a:rPr>
                      <m:t>𝑎</m:t>
                    </m:r>
                    <m:r>
                      <a:rPr lang="en-US" sz="3600" i="1" dirty="0" err="1">
                        <a:latin typeface="Cambria Math" panose="02040503050406030204" pitchFamily="18" charset="0"/>
                      </a:rPr>
                      <m:t>,</m:t>
                    </m:r>
                    <m:r>
                      <a:rPr lang="en-US" sz="3600" i="1" dirty="0" err="1">
                        <a:latin typeface="Cambria Math" panose="02040503050406030204" pitchFamily="18" charset="0"/>
                      </a:rPr>
                      <m:t>𝑏</m:t>
                    </m:r>
                    <m:r>
                      <a:rPr lang="en-US" sz="3600" i="1" dirty="0">
                        <a:latin typeface="Cambria Math" panose="02040503050406030204" pitchFamily="18" charset="0"/>
                      </a:rPr>
                      <m:t>)</m:t>
                    </m:r>
                  </m:oMath>
                </a14:m>
                <a:endParaRPr lang="en-US" sz="3600" dirty="0"/>
              </a:p>
            </p:txBody>
          </p:sp>
        </mc:Choice>
        <mc:Fallback>
          <p:sp>
            <p:nvSpPr>
              <p:cNvPr id="84996" name="Rectangle 2"/>
              <p:cNvSpPr>
                <a:spLocks noGrp="1" noRot="1" noChangeAspect="1" noMove="1" noResize="1" noEditPoints="1" noAdjustHandles="1" noChangeArrowheads="1" noChangeShapeType="1" noTextEdit="1"/>
              </p:cNvSpPr>
              <p:nvPr>
                <p:ph type="title"/>
              </p:nvPr>
            </p:nvSpPr>
            <p:spPr>
              <a:xfrm>
                <a:off x="304800" y="304800"/>
                <a:ext cx="8534400" cy="838200"/>
              </a:xfrm>
              <a:blipFill>
                <a:blip r:embed="rId3"/>
                <a:stretch>
                  <a:fillRect t="-32836" b="-38806"/>
                </a:stretch>
              </a:blipFill>
            </p:spPr>
            <p:txBody>
              <a:bodyPr/>
              <a:lstStyle/>
              <a:p>
                <a:r>
                  <a:rPr lang="en-US">
                    <a:noFill/>
                  </a:rPr>
                  <a:t> </a:t>
                </a:r>
              </a:p>
            </p:txBody>
          </p:sp>
        </mc:Fallback>
      </mc:AlternateContent>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152400"/>
            <a:ext cx="7772400" cy="838200"/>
          </a:xfrm>
        </p:spPr>
        <p:txBody>
          <a:bodyPr/>
          <a:lstStyle/>
          <a:p>
            <a:r>
              <a:rPr lang="en-US" sz="3600" dirty="0"/>
              <a:t>Elliptic curve El </a:t>
            </a:r>
            <a:r>
              <a:rPr lang="en-US" sz="3600" dirty="0" err="1"/>
              <a:t>Gamal</a:t>
            </a:r>
            <a:endParaRPr lang="en-US" sz="3600" dirty="0"/>
          </a:p>
        </p:txBody>
      </p:sp>
      <mc:AlternateContent xmlns:mc="http://schemas.openxmlformats.org/markup-compatibility/2006">
        <mc:Choice xmlns:a14="http://schemas.microsoft.com/office/drawing/2010/main" Requires="a14">
          <p:sp>
            <p:nvSpPr>
              <p:cNvPr id="109573" name="Rectangle 3"/>
              <p:cNvSpPr>
                <a:spLocks noGrp="1" noChangeArrowheads="1"/>
              </p:cNvSpPr>
              <p:nvPr>
                <p:ph type="body" idx="1"/>
              </p:nvPr>
            </p:nvSpPr>
            <p:spPr>
              <a:xfrm>
                <a:off x="304800" y="17621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𝐺</m:t>
                    </m:r>
                  </m:oMath>
                </a14:m>
                <a:r>
                  <a:rPr lang="en-US" sz="2000" dirty="0">
                    <a:latin typeface="Calibri" panose="020F0502020204030204" pitchFamily="34" charset="0"/>
                    <a:cs typeface="Calibri" panose="020F0502020204030204" pitchFamily="34" charset="0"/>
                  </a:rPr>
                  <a:t> and</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𝑘𝐺</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𝑟𝐺</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𝑃</m:t>
                    </m:r>
                    <m:r>
                      <a:rPr lang="en-US" sz="2000" i="1" baseline="-25000" dirty="0" err="1">
                        <a:latin typeface="Cambria Math" panose="02040503050406030204" pitchFamily="18" charset="0"/>
                        <a:cs typeface="Calibri" panose="020F0502020204030204" pitchFamily="34" charset="0"/>
                      </a:rPr>
                      <m:t>𝑚</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𝑃𝐴</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𝑟𝑃𝐴</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err="1" smtClean="0">
                        <a:latin typeface="Cambria Math" panose="02040503050406030204" pitchFamily="18" charset="0"/>
                        <a:ea typeface="Gulim" pitchFamily="34" charset="-127"/>
                        <a:cs typeface="Calibri" panose="020F0502020204030204" pitchFamily="34" charset="0"/>
                      </a:rPr>
                      <m:t>𝑃</m:t>
                    </m:r>
                    <m:r>
                      <a:rPr kumimoji="0" lang="en-US" altLang="ko-KR" sz="2000" i="1" baseline="-25000" dirty="0" err="1" smtClean="0">
                        <a:latin typeface="Cambria Math" panose="02040503050406030204" pitchFamily="18" charset="0"/>
                        <a:ea typeface="Gulim" pitchFamily="34" charset="-127"/>
                        <a:cs typeface="Calibri" panose="020F0502020204030204" pitchFamily="34" charset="0"/>
                      </a:rPr>
                      <m:t>𝑚</m:t>
                    </m:r>
                    <m:r>
                      <a:rPr kumimoji="0" lang="en-US" altLang="ko-KR" sz="2000" i="1" dirty="0" err="1"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𝑘𝐺</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smtClean="0">
                        <a:latin typeface="Cambria Math" panose="02040503050406030204" pitchFamily="18" charset="0"/>
                        <a:ea typeface="Gulim" pitchFamily="34" charset="-127"/>
                        <a:cs typeface="Calibri" panose="020F0502020204030204" pitchFamily="34" charset="0"/>
                      </a:rPr>
                      <m:t>𝑘</m:t>
                    </m:r>
                    <m:r>
                      <a:rPr kumimoji="0" lang="en-US" altLang="ko-KR" sz="2000" i="1" dirty="0" smtClean="0">
                        <a:latin typeface="Cambria Math" panose="02040503050406030204" pitchFamily="18" charset="0"/>
                        <a:ea typeface="Gulim" pitchFamily="34" charset="-127"/>
                        <a:cs typeface="Calibri" panose="020F0502020204030204" pitchFamily="34" charset="0"/>
                      </a:rPr>
                      <m:t>(</m:t>
                    </m:r>
                    <m:r>
                      <a:rPr kumimoji="0" lang="en-US" altLang="ko-KR" sz="2000" i="1" dirty="0" err="1" smtClean="0">
                        <a:latin typeface="Cambria Math" panose="02040503050406030204" pitchFamily="18" charset="0"/>
                        <a:ea typeface="Gulim" pitchFamily="34" charset="-127"/>
                        <a:cs typeface="Calibri" panose="020F0502020204030204" pitchFamily="34" charset="0"/>
                      </a:rPr>
                      <m:t>𝑟𝐺</m:t>
                    </m:r>
                    <m:r>
                      <a:rPr kumimoji="0" lang="en-US" altLang="ko-KR" sz="2000" i="1" dirty="0" smtClean="0">
                        <a:latin typeface="Cambria Math" panose="02040503050406030204" pitchFamily="18" charset="0"/>
                        <a:ea typeface="Gulim" pitchFamily="34" charset="-127"/>
                        <a:cs typeface="Calibri" panose="020F0502020204030204" pitchFamily="34" charset="0"/>
                      </a:rPr>
                      <m:t>)= </m:t>
                    </m:r>
                    <m:r>
                      <a:rPr kumimoji="0" lang="en-US" altLang="ko-KR" sz="2000" i="1" dirty="0" smtClean="0">
                        <a:latin typeface="Cambria Math" panose="02040503050406030204" pitchFamily="18" charset="0"/>
                        <a:ea typeface="Gulim" pitchFamily="34" charset="-127"/>
                        <a:cs typeface="Calibri" panose="020F0502020204030204" pitchFamily="34" charset="0"/>
                      </a:rPr>
                      <m:t>𝑃𝑚</m:t>
                    </m:r>
                  </m:oMath>
                </a14:m>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mc:Choice>
        <mc:Fallback>
          <p:sp>
            <p:nvSpPr>
              <p:cNvPr id="109573" name="Rectangle 3"/>
              <p:cNvSpPr>
                <a:spLocks noGrp="1" noRot="1" noChangeAspect="1" noMove="1" noResize="1" noEditPoints="1" noAdjustHandles="1" noChangeArrowheads="1" noChangeShapeType="1" noTextEdit="1"/>
              </p:cNvSpPr>
              <p:nvPr>
                <p:ph type="body" idx="1"/>
              </p:nvPr>
            </p:nvSpPr>
            <p:spPr>
              <a:xfrm>
                <a:off x="304800" y="1762125"/>
                <a:ext cx="8153400" cy="4714875"/>
              </a:xfrm>
              <a:blipFill>
                <a:blip r:embed="rId2"/>
                <a:stretch>
                  <a:fillRect l="-778" t="-1609" r="-1244"/>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mc:AlternateContent xmlns:mc="http://schemas.openxmlformats.org/markup-compatibility/2006">
        <mc:Choice xmlns:a14="http://schemas.microsoft.com/office/drawing/2010/main" Requires="a14">
          <p:sp>
            <p:nvSpPr>
              <p:cNvPr id="110597" name="Rectangle 3"/>
              <p:cNvSpPr>
                <a:spLocks noGrp="1" noChangeArrowheads="1"/>
              </p:cNvSpPr>
              <p:nvPr>
                <p:ph type="body" idx="1"/>
              </p:nvPr>
            </p:nvSpPr>
            <p:spPr>
              <a:xfrm>
                <a:off x="609600" y="2286000"/>
                <a:ext cx="7924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𝜅</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discarding j.</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baseline="-25000" dirty="0">
                        <a:latin typeface="Cambria Math" panose="02040503050406030204" pitchFamily="18" charset="0"/>
                        <a:cs typeface="Calibri" panose="020F0502020204030204" pitchFamily="34" charset="0"/>
                        <a:sym typeface="Symbol" pitchFamily="18" charset="2"/>
                      </a:rPr>
                      <m:t>𝑚</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baseline="-25000"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𝑦</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p:sp>
            <p:nvSpPr>
              <p:cNvPr id="110597" name="Rectangle 3"/>
              <p:cNvSpPr>
                <a:spLocks noGrp="1" noRot="1" noChangeAspect="1" noMove="1" noResize="1" noEditPoints="1" noAdjustHandles="1" noChangeArrowheads="1" noChangeShapeType="1" noTextEdit="1"/>
              </p:cNvSpPr>
              <p:nvPr>
                <p:ph type="body" idx="1"/>
              </p:nvPr>
            </p:nvSpPr>
            <p:spPr>
              <a:xfrm>
                <a:off x="609600" y="2286000"/>
                <a:ext cx="7924800" cy="3327400"/>
              </a:xfrm>
              <a:blipFill>
                <a:blip r:embed="rId2"/>
                <a:stretch>
                  <a:fillRect l="-801" t="-2281" r="-1282"/>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mc:AlternateContent xmlns:mc="http://schemas.openxmlformats.org/markup-compatibility/2006">
        <mc:Choice xmlns:a14="http://schemas.microsoft.com/office/drawing/2010/main" Requires="a14">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8831</m:t>
                    </m:r>
                    <m:r>
                      <a:rPr lang="en-US" sz="2000" i="1" dirty="0">
                        <a:latin typeface="Cambria Math" panose="02040503050406030204" pitchFamily="18" charset="0"/>
                        <a:cs typeface="Calibri" panose="020F0502020204030204" pitchFamily="34" charset="0"/>
                      </a:rPr>
                      <m:t>(3,45)</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=(4,11),</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=3, </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𝑎𝐺</m:t>
                    </m:r>
                    <m:r>
                      <a:rPr lang="en-US" sz="2000" i="1" dirty="0">
                        <a:latin typeface="Cambria Math" panose="02040503050406030204" pitchFamily="18" charset="0"/>
                        <a:cs typeface="Calibri" panose="020F0502020204030204" pitchFamily="34" charset="0"/>
                        <a:sym typeface="Symbol" pitchFamily="18" charset="2"/>
                      </a:rPr>
                      <m:t>=(413,1808)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=8, </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(5415, 6321)</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𝐵</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+ 8</m:t>
                    </m:r>
                    <m:r>
                      <a:rPr lang="en-US" sz="2000" i="1" dirty="0" smtClean="0">
                        <a:latin typeface="Cambria Math" panose="02040503050406030204" pitchFamily="18" charset="0"/>
                        <a:cs typeface="Calibri" panose="020F0502020204030204" pitchFamily="34" charset="0"/>
                        <a:sym typeface="Symbol" pitchFamily="18" charset="2"/>
                      </a:rPr>
                      <m:t>𝐴</m:t>
                    </m:r>
                    <m:r>
                      <a:rPr lang="en-US" sz="2000" i="1" dirty="0" smtClean="0">
                        <a:latin typeface="Cambria Math" panose="02040503050406030204" pitchFamily="18" charset="0"/>
                        <a:cs typeface="Calibri" panose="020F0502020204030204" pitchFamily="34" charset="0"/>
                        <a:sym typeface="Symbol" pitchFamily="18" charset="2"/>
                      </a:rPr>
                      <m:t>]= [ (5415,6321), (6626,3576)]</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3 (5415, 6321)= (673, 146)</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𝑃</m:t>
                    </m:r>
                    <m:r>
                      <a:rPr lang="en-US" sz="2000" i="1" dirty="0" smtClean="0">
                        <a:latin typeface="Cambria Math" panose="02040503050406030204" pitchFamily="18" charset="0"/>
                        <a:cs typeface="Calibri" panose="020F0502020204030204" pitchFamily="34" charset="0"/>
                        <a:sym typeface="Symbol" pitchFamily="18" charset="2"/>
                      </a:rPr>
                      <m:t>= (6626,3576)−(673,146)= (6626,3576)+(673,−146)= (5, 1743)</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ym typeface="Symbol" pitchFamily="18" charset="2"/>
                </a:endParaRPr>
              </a:p>
            </p:txBody>
          </p:sp>
        </mc:Choice>
        <mc:Fallback>
          <p:sp>
            <p:nvSpPr>
              <p:cNvPr id="110597" name="Rectangle 3"/>
              <p:cNvSpPr>
                <a:spLocks noGrp="1" noRot="1" noChangeAspect="1" noMove="1" noResize="1" noEditPoints="1" noAdjustHandles="1" noChangeArrowheads="1" noChangeShapeType="1" noTextEdit="1"/>
              </p:cNvSpPr>
              <p:nvPr>
                <p:ph type="body" idx="1"/>
              </p:nvPr>
            </p:nvSpPr>
            <p:spPr>
              <a:xfrm>
                <a:off x="685800" y="2057400"/>
                <a:ext cx="8153400" cy="4114800"/>
              </a:xfrm>
              <a:blipFill>
                <a:blip r:embed="rId2"/>
                <a:stretch>
                  <a:fillRect l="-935" t="-1846"/>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mc:AlternateContent xmlns:mc="http://schemas.openxmlformats.org/markup-compatibility/2006">
        <mc:Choice xmlns:a14="http://schemas.microsoft.com/office/drawing/2010/main" Requires="a14">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7311</m:t>
                    </m:r>
                    <m:r>
                      <a:rPr lang="en-US" sz="2000" i="1" dirty="0">
                        <a:latin typeface="Cambria Math" panose="02040503050406030204" pitchFamily="18" charset="0"/>
                        <a:cs typeface="Calibri" panose="020F0502020204030204" pitchFamily="34" charset="0"/>
                      </a:rPr>
                      <m:t>(1,7206)</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r>
                      <a:rPr lang="en-US" sz="2000" i="1" dirty="0" smtClean="0">
                        <a:latin typeface="Cambria Math" panose="02040503050406030204" pitchFamily="18" charset="0"/>
                        <a:cs typeface="Calibri" panose="020F0502020204030204" pitchFamily="34" charset="0"/>
                        <a:sym typeface="Symbol" pitchFamily="18" charset="2"/>
                      </a:rPr>
                      <m:t>=(3,5)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𝑎𝐺</m:t>
                    </m:r>
                    <m:r>
                      <a:rPr lang="en-US" sz="2000" i="1" dirty="0" smtClean="0">
                        <a:latin typeface="Cambria Math" panose="02040503050406030204" pitchFamily="18" charset="0"/>
                        <a:cs typeface="Calibri" panose="020F0502020204030204" pitchFamily="34" charset="0"/>
                        <a:sym typeface="Symbol" pitchFamily="18" charset="2"/>
                      </a:rPr>
                      <m:t>= (1794,6375)</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𝑏𝐺</m:t>
                    </m:r>
                    <m:r>
                      <a:rPr lang="en-US" sz="2000" i="1" dirty="0">
                        <a:latin typeface="Cambria Math" panose="02040503050406030204" pitchFamily="18" charset="0"/>
                        <a:cs typeface="Calibri" panose="020F0502020204030204" pitchFamily="34" charset="0"/>
                        <a:sym typeface="Symbol" pitchFamily="18" charset="2"/>
                      </a:rPr>
                      <m:t>= (3861,1242)</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23(1794, 6375)= (1472, 2098)</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12 (3861,1242)= (1472, 2098)</m:t>
                    </m:r>
                  </m:oMath>
                </a14:m>
                <a:endParaRPr lang="en-US" sz="2000" dirty="0">
                  <a:latin typeface="Calibri" panose="020F0502020204030204" pitchFamily="34" charset="0"/>
                  <a:cs typeface="Calibri" panose="020F0502020204030204" pitchFamily="34" charset="0"/>
                  <a:sym typeface="Symbol" pitchFamily="18" charset="2"/>
                </a:endParaRPr>
              </a:p>
            </p:txBody>
          </p:sp>
        </mc:Choice>
        <mc:Fallback>
          <p:sp>
            <p:nvSpPr>
              <p:cNvPr id="110597" name="Rectangle 3"/>
              <p:cNvSpPr>
                <a:spLocks noGrp="1" noRot="1" noChangeAspect="1" noMove="1" noResize="1" noEditPoints="1" noAdjustHandles="1" noChangeArrowheads="1" noChangeShapeType="1" noTextEdit="1"/>
              </p:cNvSpPr>
              <p:nvPr>
                <p:ph type="body" idx="1"/>
              </p:nvPr>
            </p:nvSpPr>
            <p:spPr>
              <a:xfrm>
                <a:off x="571500" y="2209800"/>
                <a:ext cx="8001000" cy="2895600"/>
              </a:xfrm>
              <a:blipFill>
                <a:blip r:embed="rId2"/>
                <a:stretch>
                  <a:fillRect l="-952" t="-262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76250" y="1371600"/>
                <a:ext cx="8115300" cy="5105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𝑎𝑥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m:t>
                    </m:r>
                    <m:r>
                      <a:rPr lang="en-US" sz="2000" i="1" dirty="0">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𝑎𝑥</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or find the rational points on the curve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𝑔</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−1=0</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+1))2=1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𝑥</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+2 (</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 </m:t>
                    </m:r>
                    <m:r>
                      <a:rPr lang="en-US" sz="1800" i="1" dirty="0">
                        <a:latin typeface="Cambria Math" panose="02040503050406030204" pitchFamily="18" charset="0"/>
                        <a:cs typeface="Calibri" panose="020F0502020204030204" pitchFamily="34" charset="0"/>
                        <a:sym typeface="Wingdings" pitchFamily="2" charset="2"/>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 [(5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 0</m:t>
                    </m:r>
                  </m:oMath>
                </a14:m>
                <a:r>
                  <a:rPr lang="en-US" sz="1800" dirty="0">
                    <a:latin typeface="Calibri" panose="020F0502020204030204" pitchFamily="34" charset="0"/>
                    <a:cs typeface="Calibri" panose="020F0502020204030204" pitchFamily="34" charset="0"/>
                  </a:rPr>
                  <a:t>.  Completing the square and simplifying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 2</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–(25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4</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1/(5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±(1−5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)/(5</m:t>
                    </m:r>
                    <m:r>
                      <a:rPr lang="en-US" sz="1800" i="1" dirty="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substituting in the linear equation,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±(2</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)/(5</m:t>
                    </m:r>
                    <m:r>
                      <a:rPr lang="en-US" sz="1800" i="1" dirty="0" smtClean="0">
                        <a:latin typeface="Cambria Math" panose="02040503050406030204" pitchFamily="18" charset="0"/>
                        <a:cs typeface="Calibri" panose="020F0502020204030204" pitchFamily="34" charset="0"/>
                      </a:rPr>
                      <m:t>𝑚</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76250" y="1371600"/>
                <a:ext cx="8115300" cy="5105400"/>
              </a:xfrm>
              <a:blipFill>
                <a:blip r:embed="rId3"/>
                <a:stretch>
                  <a:fillRect l="-781" t="-148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mc:AlternateContent xmlns:mc="http://schemas.openxmlformats.org/markup-compatibility/2006">
        <mc:Choice xmlns:a14="http://schemas.microsoft.com/office/drawing/2010/main" Requires="a14">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4</m:t>
                    </m:r>
                    <m:r>
                      <a:rPr lang="en-US" altLang="ko-KR" sz="2000" i="1" dirty="0">
                        <a:latin typeface="Cambria Math" panose="02040503050406030204" pitchFamily="18" charset="0"/>
                        <a:ea typeface="Gulim" pitchFamily="34" charset="-127"/>
                        <a:cs typeface="Calibri" panose="020F0502020204030204" pitchFamily="34" charset="0"/>
                      </a:rPr>
                      <m:t>𝑎</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+27</m:t>
                    </m:r>
                    <m:r>
                      <a:rPr lang="en-US" altLang="ko-KR" sz="2000" i="1" dirty="0">
                        <a:latin typeface="Cambria Math" panose="02040503050406030204" pitchFamily="18" charset="0"/>
                        <a:ea typeface="Gulim" pitchFamily="34" charset="-127"/>
                        <a:cs typeface="Calibri" panose="020F0502020204030204" pitchFamily="34" charset="0"/>
                      </a:rPr>
                      <m:t>𝑏</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m:t>
                    </m:r>
                    <m:r>
                      <a:rPr lang="en-US" altLang="ko-KR" sz="2000" i="1" dirty="0">
                        <a:latin typeface="Cambria Math" panose="02040503050406030204" pitchFamily="18" charset="0"/>
                        <a:ea typeface="Gulim" pitchFamily="34" charset="-127"/>
                        <a:cs typeface="Calibri" panose="020F0502020204030204" pitchFamily="34" charset="0"/>
                      </a:rPr>
                      <m:t>0</m:t>
                    </m:r>
                  </m:oMath>
                </a14:m>
                <a:endParaRPr lang="en-US" altLang="ko-KR" sz="2000" dirty="0">
                  <a:latin typeface="Calibri" panose="020F0502020204030204" pitchFamily="34" charset="0"/>
                  <a:ea typeface="Gulim" pitchFamily="34" charset="-127"/>
                  <a:cs typeface="Calibri" panose="020F0502020204030204" pitchFamily="34" charset="0"/>
                </a:endParaRP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mc:Choice>
        <mc:Fallback>
          <p:sp>
            <p:nvSpPr>
              <p:cNvPr id="115717" name="Rectangle 5"/>
              <p:cNvSpPr>
                <a:spLocks noGrp="1" noRot="1" noChangeAspect="1" noMove="1" noResize="1" noEditPoints="1" noAdjustHandles="1" noChangeArrowheads="1" noChangeShapeType="1" noTextEdit="1"/>
              </p:cNvSpPr>
              <p:nvPr>
                <p:ph type="body" idx="1"/>
              </p:nvPr>
            </p:nvSpPr>
            <p:spPr>
              <a:xfrm>
                <a:off x="304800" y="1676400"/>
                <a:ext cx="8534400" cy="3962400"/>
              </a:xfrm>
              <a:blipFill>
                <a:blip r:embed="rId2"/>
                <a:stretch>
                  <a:fillRect l="-744" t="-95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457200" y="2133600"/>
                <a:ext cx="8229600" cy="3200400"/>
              </a:xfrm>
            </p:spPr>
            <p:txBody>
              <a:bodyPr/>
              <a:lstStyle/>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lg</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𝑝</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exp</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err="1">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baseline="30000" dirty="0">
                        <a:latin typeface="Cambria Math" panose="02040503050406030204" pitchFamily="18" charset="0"/>
                        <a:ea typeface="PMingLiU" pitchFamily="18" charset="-120"/>
                        <a:cs typeface="Calibri" panose="020F0502020204030204" pitchFamily="34" charset="0"/>
                      </a:rPr>
                      <m:t>2/3</m:t>
                    </m:r>
                    <m:r>
                      <a:rPr lang="en-US" altLang="zh-TW" sz="2000" i="1" dirty="0">
                        <a:latin typeface="Cambria Math" panose="02040503050406030204" pitchFamily="18" charset="0"/>
                        <a:ea typeface="PMingLiU" pitchFamily="18" charset="-120"/>
                        <a:cs typeface="Calibri" panose="020F0502020204030204" pitchFamily="34" charset="0"/>
                      </a:rPr>
                      <m:t>).</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𝑐</m:t>
                    </m:r>
                    <m:r>
                      <a:rPr lang="en-US" altLang="zh-TW" sz="2000" i="1" baseline="-25000" dirty="0" err="1">
                        <a:latin typeface="Cambria Math" panose="02040503050406030204" pitchFamily="18" charset="0"/>
                        <a:ea typeface="PMingLiU" pitchFamily="18" charset="-120"/>
                        <a:cs typeface="Calibri" panose="020F0502020204030204" pitchFamily="34" charset="0"/>
                      </a:rPr>
                      <m:t>𝐸𝐶𝐷𝐿𝑃</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𝑛</m:t>
                    </m:r>
                    <m:r>
                      <a:rPr lang="en-US" altLang="zh-TW" sz="2000" i="1" dirty="0">
                        <a:latin typeface="Cambria Math" panose="02040503050406030204" pitchFamily="18" charset="0"/>
                        <a:ea typeface="PMingLiU" pitchFamily="18" charset="-120"/>
                        <a:cs typeface="Calibri" panose="020F0502020204030204" pitchFamily="34" charset="0"/>
                      </a:rPr>
                      <m:t>)= 2</m:t>
                    </m:r>
                    <m:r>
                      <a:rPr lang="en-US" altLang="zh-TW" sz="2000" i="1" baseline="30000" dirty="0">
                        <a:latin typeface="Cambria Math" panose="02040503050406030204" pitchFamily="18" charset="0"/>
                        <a:ea typeface="PMingLiU" pitchFamily="18" charset="-120"/>
                        <a:cs typeface="Calibri" panose="020F0502020204030204" pitchFamily="34" charset="0"/>
                      </a:rPr>
                      <m:t>𝑛</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𝑛</m:t>
                    </m:r>
                    <m:r>
                      <a:rPr lang="en-US" altLang="zh-TW" sz="2000" i="1" dirty="0" smtClean="0">
                        <a:latin typeface="Cambria Math" panose="02040503050406030204" pitchFamily="18" charset="0"/>
                        <a:ea typeface="PMingLiU" pitchFamily="18" charset="-120"/>
                        <a:cs typeface="Calibri" panose="020F0502020204030204" pitchFamily="34" charset="0"/>
                      </a:rPr>
                      <m:t>= </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smtClean="0">
                        <a:latin typeface="Cambria Math" panose="02040503050406030204" pitchFamily="18" charset="0"/>
                        <a:ea typeface="PMingLiU" pitchFamily="18" charset="-120"/>
                        <a:cs typeface="Calibri" panose="020F0502020204030204" pitchFamily="34" charset="0"/>
                      </a:rPr>
                      <m:t>𝑁</m:t>
                    </m:r>
                    <m:r>
                      <a:rPr lang="en-US" altLang="zh-TW" sz="2000" i="1" baseline="30000" dirty="0">
                        <a:latin typeface="Cambria Math" panose="02040503050406030204" pitchFamily="18" charset="0"/>
                        <a:ea typeface="PMingLiU" pitchFamily="18" charset="-120"/>
                        <a:cs typeface="Calibri" panose="020F0502020204030204" pitchFamily="34" charset="0"/>
                      </a:rPr>
                      <m:t>1/3</m:t>
                    </m:r>
                    <m:r>
                      <a:rPr lang="en-US" altLang="zh-TW" sz="2000" i="1" dirty="0">
                        <a:latin typeface="Cambria Math" panose="02040503050406030204" pitchFamily="18" charset="0"/>
                        <a:ea typeface="PMingLiU" pitchFamily="18" charset="-120"/>
                        <a:cs typeface="Calibri" panose="020F0502020204030204" pitchFamily="34" charset="0"/>
                      </a:rPr>
                      <m:t>) </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𝑁</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𝑐</m:t>
                    </m:r>
                    <m:r>
                      <a:rPr lang="en-US" altLang="zh-TW" sz="2000" i="1" baseline="-25000" dirty="0">
                        <a:latin typeface="Cambria Math" panose="02040503050406030204" pitchFamily="18" charset="0"/>
                        <a:ea typeface="PMingLiU" pitchFamily="18" charset="-120"/>
                        <a:cs typeface="Calibri" panose="020F0502020204030204" pitchFamily="34" charset="0"/>
                      </a:rPr>
                      <m:t>0</m:t>
                    </m:r>
                    <m:r>
                      <a:rPr lang="en-US" altLang="zh-TW" sz="2000" i="1" dirty="0">
                        <a:latin typeface="Cambria Math" panose="02040503050406030204" pitchFamily="18" charset="0"/>
                        <a:ea typeface="PMingLiU" pitchFamily="18" charset="-120"/>
                        <a:cs typeface="Calibri" panose="020F0502020204030204" pitchFamily="34" charset="0"/>
                      </a:rPr>
                      <m:t>/</m:t>
                    </m:r>
                    <m:r>
                      <m:rPr>
                        <m:sty m:val="p"/>
                      </m:rPr>
                      <a:rPr lang="en-US" altLang="zh-TW" sz="2000" i="1" dirty="0">
                        <a:latin typeface="Cambria Math" panose="02040503050406030204" pitchFamily="18" charset="0"/>
                        <a:ea typeface="PMingLiU" pitchFamily="18" charset="-120"/>
                        <a:cs typeface="Calibri" panose="020F0502020204030204" pitchFamily="34" charset="0"/>
                      </a:rPr>
                      <m:t>ln</m:t>
                    </m:r>
                    <m:r>
                      <a:rPr lang="en-US" altLang="zh-TW" sz="2000" i="1" dirty="0">
                        <a:latin typeface="Cambria Math" panose="02040503050406030204" pitchFamily="18" charset="0"/>
                        <a:ea typeface="PMingLiU" pitchFamily="18" charset="-120"/>
                        <a:cs typeface="Calibri" panose="020F0502020204030204" pitchFamily="34" charset="0"/>
                      </a:rPr>
                      <m:t>⁡(2)2/3~4</m:t>
                    </m:r>
                    <m:r>
                      <a:rPr lang="en-US" altLang="zh-TW" sz="2000" i="1" dirty="0">
                        <a:latin typeface="Cambria Math" panose="02040503050406030204" pitchFamily="18" charset="0"/>
                        <a:ea typeface="PMingLiU" pitchFamily="18" charset="-120"/>
                        <a:cs typeface="Calibri" panose="020F0502020204030204" pitchFamily="34" charset="0"/>
                      </a:rPr>
                      <m:t>.91</m:t>
                    </m:r>
                  </m:oMath>
                </a14:m>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457200" y="2133600"/>
                <a:ext cx="8229600" cy="3200400"/>
              </a:xfrm>
              <a:blipFill>
                <a:blip r:embed="rId2"/>
                <a:stretch>
                  <a:fillRect l="-772" t="-1186" r="-617"/>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mc:AlternateContent xmlns:mc="http://schemas.openxmlformats.org/markup-compatibility/2006">
        <mc:Choice xmlns:a14="http://schemas.microsoft.com/office/drawing/2010/main" Requires="a14">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=2192−</m:t>
                    </m:r>
                    <m:r>
                      <a:rPr lang="en-US" sz="2000" i="1" dirty="0">
                        <a:latin typeface="Cambria Math" panose="02040503050406030204" pitchFamily="18" charset="0"/>
                        <a:cs typeface="Calibri" panose="020F0502020204030204" pitchFamily="34" charset="0"/>
                      </a:rPr>
                      <m:t>264</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=2224−296+1,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=2256−2224+219</m:t>
                    </m:r>
                    <m:r>
                      <a:rPr lang="en-US" sz="2000" i="1" baseline="30000" dirty="0">
                        <a:latin typeface="Cambria Math" panose="02040503050406030204" pitchFamily="18" charset="0"/>
                        <a:cs typeface="Calibri" panose="020F0502020204030204" pitchFamily="34" charset="0"/>
                      </a:rPr>
                      <m:t>2+296</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2384−2128− 29</m:t>
                    </m:r>
                    <m:r>
                      <a:rPr lang="en-US" sz="2000" i="1" baseline="30000" dirty="0">
                        <a:latin typeface="Cambria Math" panose="02040503050406030204" pitchFamily="18" charset="0"/>
                        <a:cs typeface="Calibri" panose="020F0502020204030204" pitchFamily="34" charset="0"/>
                      </a:rPr>
                      <m:t>6+2</m:t>
                    </m:r>
                    <m:r>
                      <a:rPr lang="en-US" sz="2000" i="1" baseline="30000" dirty="0">
                        <a:latin typeface="Cambria Math" panose="02040503050406030204" pitchFamily="18" charset="0"/>
                        <a:cs typeface="Calibri" panose="020F0502020204030204" pitchFamily="34" charset="0"/>
                      </a:rPr>
                      <m:t>32</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=2521−1</m:t>
                    </m:r>
                  </m:oMath>
                </a14:m>
                <a:r>
                  <a:rPr lang="en-US" sz="2000" dirty="0">
                    <a:latin typeface="Calibri" panose="020F0502020204030204" pitchFamily="34" charset="0"/>
                    <a:cs typeface="Calibri" panose="020F0502020204030204" pitchFamily="34" charset="0"/>
                  </a:rPr>
                  <a:t> or  binary fields  </a:t>
                </a: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baseline="-25000" dirty="0" err="1">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𝐸𝑝</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 is called the trace of 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baseline="-25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𝑎</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𝑢</m:t>
                    </m:r>
                    <m:r>
                      <a:rPr lang="en-US" sz="2000" i="1" baseline="30000" dirty="0">
                        <a:latin typeface="Cambria Math" panose="02040503050406030204" pitchFamily="18" charset="0"/>
                        <a:cs typeface="Calibri" panose="020F0502020204030204" pitchFamily="34" charset="0"/>
                      </a:rPr>
                      <m:t>4</m:t>
                    </m:r>
                    <m:r>
                      <a:rPr lang="en-US" sz="2000" i="1" dirty="0">
                        <a:latin typeface="Cambria Math" panose="02040503050406030204" pitchFamily="18" charset="0"/>
                        <a:cs typeface="Calibri" panose="020F0502020204030204" pitchFamily="34" charset="0"/>
                      </a:rPr>
                      <m:t>𝑏</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err="1">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mc:Choice>
        <mc:Fallback>
          <p:sp>
            <p:nvSpPr>
              <p:cNvPr id="121861" name="Rectangle 3"/>
              <p:cNvSpPr>
                <a:spLocks noGrp="1" noRot="1" noChangeAspect="1" noMove="1" noResize="1" noEditPoints="1" noAdjustHandles="1" noChangeArrowheads="1" noChangeShapeType="1" noTextEdit="1"/>
              </p:cNvSpPr>
              <p:nvPr>
                <p:ph type="body" idx="1"/>
              </p:nvPr>
            </p:nvSpPr>
            <p:spPr>
              <a:xfrm>
                <a:off x="495300" y="2209800"/>
                <a:ext cx="8153400" cy="3200400"/>
              </a:xfrm>
              <a:blipFill>
                <a:blip r:embed="rId3"/>
                <a:stretch>
                  <a:fillRect l="-621" t="-237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30480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𝑍</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𝑔𝑚</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457200" y="2209800"/>
                <a:ext cx="8229600" cy="2590800"/>
              </a:xfrm>
              <a:blipFill>
                <a:blip r:embed="rId2"/>
                <a:stretch>
                  <a:fillRect l="-772" t="-1463"/>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22860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mc:AlternateContent xmlns:mc="http://schemas.openxmlformats.org/markup-compatibility/2006">
        <mc:Choice xmlns:a14="http://schemas.microsoft.com/office/drawing/2010/main" Requires="a14">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&lt;</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&gt;: </m:t>
                    </m:r>
                    <m:r>
                      <a:rPr lang="en-US" altLang="zh-TW" sz="2000" i="1" dirty="0">
                        <a:latin typeface="Cambria Math" panose="02040503050406030204" pitchFamily="18" charset="0"/>
                        <a:ea typeface="PMingLiU" pitchFamily="18" charset="-120"/>
                        <a:cs typeface="Calibri" panose="020F0502020204030204" pitchFamily="34" charset="0"/>
                      </a:rPr>
                      <m:t>𝑋</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 </m:t>
                    </m:r>
                  </m:oMath>
                </a14:m>
                <a:r>
                  <a:rPr lang="en-US" altLang="zh-TW" sz="2000" dirty="0">
                    <a:latin typeface="Calibri" panose="020F0502020204030204" pitchFamily="34" charset="0"/>
                    <a:ea typeface="PMingLiU" pitchFamily="18" charset="-120"/>
                    <a:cs typeface="Calibri" panose="020F0502020204030204" pitchFamily="34" charset="0"/>
                  </a:rPr>
                  <a:t>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1≦</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&lt;|</m:t>
                    </m:r>
                    <m:r>
                      <a:rPr lang="en-US" altLang="zh-TW" sz="2000" i="1" dirty="0">
                        <a:latin typeface="Cambria Math" panose="02040503050406030204" pitchFamily="18" charset="0"/>
                        <a:ea typeface="PMingLiU" pitchFamily="18" charset="-120"/>
                        <a:cs typeface="Calibri" panose="020F0502020204030204" pitchFamily="34" charset="0"/>
                      </a:rPr>
                      <m:t>𝐺</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𝐴</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𝑔</m:t>
                    </m:r>
                    <m:r>
                      <a:rPr lang="en-US" altLang="zh-TW" sz="2000" i="1" baseline="30000" dirty="0" err="1">
                        <a:latin typeface="Cambria Math" panose="02040503050406030204" pitchFamily="18" charset="0"/>
                        <a:ea typeface="PMingLiU" pitchFamily="18" charset="-120"/>
                        <a:cs typeface="Calibri" panose="020F0502020204030204" pitchFamily="34" charset="0"/>
                      </a:rPr>
                      <m:t>𝑎</m:t>
                    </m:r>
                  </m:oMath>
                </a14:m>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𝐵</m:t>
                    </m:r>
                    <m:r>
                      <a:rPr lang="en-US" sz="2000" i="1" dirty="0">
                        <a:latin typeface="Cambria Math" panose="02040503050406030204" pitchFamily="18" charset="0"/>
                        <a:cs typeface="Calibri" panose="020F0502020204030204" pitchFamily="34" charset="0"/>
                      </a:rPr>
                      <m:t>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𝑍</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baseline="-25000"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err="1">
                        <a:latin typeface="Cambria Math" panose="02040503050406030204" pitchFamily="18" charset="0"/>
                        <a:ea typeface="PMingLiU" pitchFamily="18" charset="-120"/>
                        <a:cs typeface="Calibri" panose="020F0502020204030204" pitchFamily="34" charset="0"/>
                        <a:sym typeface="Wingdings" pitchFamily="2" charset="2"/>
                      </a:rPr>
                      <m:t>𝑥𝑓</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𝐵𝑎</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𝑚𝑜𝑑</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 |</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𝐺</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sym typeface="Wingdings" pitchFamily="2" charset="2"/>
                      </a:rPr>
                      <m:t>𝑋</m:t>
                    </m:r>
                    <m:r>
                      <a:rPr lang="en-US" altLang="zh-TW" sz="2000" i="1" baseline="30000" dirty="0" err="1" smtClean="0">
                        <a:latin typeface="Cambria Math" panose="02040503050406030204" pitchFamily="18" charset="0"/>
                        <a:ea typeface="PMingLiU" pitchFamily="18" charset="-120"/>
                        <a:cs typeface="Calibri" panose="020F0502020204030204" pitchFamily="34" charset="0"/>
                        <a:sym typeface="Wingdings" pitchFamily="2" charset="2"/>
                      </a:rPr>
                      <m:t>𝑓</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𝐴</m:t>
                    </m:r>
                    <m:r>
                      <a:rPr lang="en-US" altLang="zh-TW" sz="2000" i="1" baseline="30000" dirty="0">
                        <a:latin typeface="Cambria Math" panose="02040503050406030204" pitchFamily="18" charset="0"/>
                        <a:ea typeface="PMingLiU" pitchFamily="18" charset="-120"/>
                        <a:cs typeface="Calibri" panose="020F0502020204030204" pitchFamily="34" charset="0"/>
                        <a:sym typeface="Wingdings" pitchFamily="2" charset="2"/>
                      </a:rPr>
                      <m:t>𝐵</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m:t>
                    </m:r>
                    <m:r>
                      <a:rPr lang="en-US" altLang="zh-TW" sz="2000" i="1" dirty="0">
                        <a:latin typeface="Cambria Math" panose="02040503050406030204" pitchFamily="18" charset="0"/>
                        <a:ea typeface="PMingLiU" pitchFamily="18" charset="-120"/>
                        <a:cs typeface="Calibri" panose="020F0502020204030204" pitchFamily="34" charset="0"/>
                        <a:sym typeface="Wingdings" pitchFamily="2" charset="2"/>
                      </a:rPr>
                      <m:t>𝑔𝑚</m:t>
                    </m:r>
                  </m:oMath>
                </a14:m>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mc:Choice>
        <mc:Fallback>
          <p:sp>
            <p:nvSpPr>
              <p:cNvPr id="122885" name="Rectangle 3"/>
              <p:cNvSpPr>
                <a:spLocks noGrp="1" noRot="1" noChangeAspect="1" noMove="1" noResize="1" noEditPoints="1" noAdjustHandles="1" noChangeArrowheads="1" noChangeShapeType="1" noTextEdit="1"/>
              </p:cNvSpPr>
              <p:nvPr>
                <p:ph type="body" sz="half" idx="1"/>
              </p:nvPr>
            </p:nvSpPr>
            <p:spPr>
              <a:xfrm>
                <a:off x="381000" y="2362200"/>
                <a:ext cx="8305800" cy="2590800"/>
              </a:xfrm>
              <a:blipFill>
                <a:blip r:embed="rId2"/>
                <a:stretch>
                  <a:fillRect l="-917" t="-1463"/>
                </a:stretch>
              </a:blipFill>
            </p:spPr>
            <p:txBody>
              <a:bodyPr/>
              <a:lstStyle/>
              <a:p>
                <a:r>
                  <a:rPr 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mc:AlternateContent xmlns:mc="http://schemas.openxmlformats.org/markup-compatibility/2006">
        <mc:Choice xmlns:a14="http://schemas.microsoft.com/office/drawing/2010/main" Requires="a14">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an elliptic curve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+27</m:t>
                    </m:r>
                    <m:r>
                      <a:rPr lang="en-US" sz="2000" i="1" dirty="0">
                        <a:latin typeface="Cambria Math" panose="02040503050406030204" pitchFamily="18" charset="0"/>
                        <a:cs typeface="Calibri" panose="020F0502020204030204" pitchFamily="34" charset="0"/>
                      </a:rPr>
                      <m:t>𝑏</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and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be two rational points whose denominators are prime to n.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𝑂</m:t>
                    </m:r>
                    <m:r>
                      <a:rPr lang="en-US" sz="2000" i="1" dirty="0" smtClean="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𝝴</m:t>
                    </m:r>
                    <m:r>
                      <a:rPr lang="en-US" sz="2000" i="1" dirty="0">
                        <a:latin typeface="Cambria Math" panose="02040503050406030204" pitchFamily="18" charset="0"/>
                        <a:cs typeface="Calibri" panose="020F0502020204030204" pitchFamily="34" charset="0"/>
                      </a:rPr>
                      <m:t>𝐸</m:t>
                    </m:r>
                  </m:oMath>
                </a14:m>
                <a:r>
                  <a:rPr lang="en-US" sz="2000" dirty="0">
                    <a:latin typeface="Calibri" panose="020F0502020204030204" pitchFamily="34" charset="0"/>
                    <a:cs typeface="Calibri" panose="020F0502020204030204" pitchFamily="34" charset="0"/>
                  </a:rPr>
                  <a:t>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𝑃</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𝑂</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𝑏𝑥</m:t>
                    </m:r>
                    <m:r>
                      <a:rPr lang="en-US" sz="2000" i="1" baseline="-25000"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4</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baseline="30000" dirty="0" smtClean="0">
                        <a:latin typeface="Cambria Math" panose="02040503050406030204" pitchFamily="18" charset="0"/>
                        <a:cs typeface="Calibri" panose="020F0502020204030204" pitchFamily="34" charset="0"/>
                        <a:sym typeface="Symbol" pitchFamily="18" charset="2"/>
                      </a:rPr>
                      <m:t>3</m:t>
                    </m:r>
                    <m:r>
                      <a:rPr lang="en-US" sz="2000" i="1" dirty="0" smtClean="0">
                        <a:latin typeface="Cambria Math" panose="02040503050406030204" pitchFamily="18" charset="0"/>
                        <a:cs typeface="Calibri" panose="020F0502020204030204" pitchFamily="34" charset="0"/>
                        <a:sym typeface="Symbol" pitchFamily="18" charset="2"/>
                      </a:rPr>
                      <m:t>+27</m:t>
                    </m:r>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baseline="30000" dirty="0" smtClean="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)=1</m:t>
                    </m:r>
                  </m:oMath>
                </a14:m>
                <a:endParaRPr lang="en-US" sz="2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𝑘𝑃</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𝑏𝑘</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𝑑𝑘</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𝐷</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𝑑</m:t>
                    </m:r>
                    <m:r>
                      <a:rPr lang="en-US" sz="2000" i="1" baseline="-25000" dirty="0" err="1">
                        <a:latin typeface="Cambria Math" panose="02040503050406030204" pitchFamily="18" charset="0"/>
                        <a:cs typeface="Calibri" panose="020F0502020204030204" pitchFamily="34" charset="0"/>
                        <a:sym typeface="Symbol" pitchFamily="18" charset="2"/>
                      </a:rPr>
                      <m:t>𝑘</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mc:Choice>
        <mc:Fallback>
          <p:sp>
            <p:nvSpPr>
              <p:cNvPr id="117765" name="Rectangle 3"/>
              <p:cNvSpPr>
                <a:spLocks noGrp="1" noRot="1" noChangeAspect="1" noMove="1" noResize="1" noEditPoints="1" noAdjustHandles="1" noChangeArrowheads="1" noChangeShapeType="1" noTextEdit="1"/>
              </p:cNvSpPr>
              <p:nvPr>
                <p:ph type="body" idx="1"/>
              </p:nvPr>
            </p:nvSpPr>
            <p:spPr>
              <a:xfrm>
                <a:off x="495300" y="1752600"/>
                <a:ext cx="8153400" cy="3962400"/>
              </a:xfrm>
              <a:blipFill>
                <a:blip r:embed="rId2"/>
                <a:stretch>
                  <a:fillRect l="-621" t="-2556" b="-2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5334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𝐷</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baseline="-25000"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𝝴</m:t>
                    </m:r>
                    <m:r>
                      <a:rPr lang="en-US" sz="2000" i="1" baseline="-25000" dirty="0">
                        <a:latin typeface="Cambria Math" panose="02040503050406030204" pitchFamily="18" charset="0"/>
                        <a:cs typeface="Calibri" panose="020F0502020204030204" pitchFamily="34" charset="0"/>
                      </a:rPr>
                      <m:t>𝐷</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𝐼</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𝐶</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𝑚𝑛</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5334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3048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228600"/>
            <a:ext cx="8915400" cy="914400"/>
          </a:xfrm>
        </p:spPr>
        <p:txBody>
          <a:bodyPr/>
          <a:lstStyle/>
          <a:p>
            <a:r>
              <a:rPr lang="en-US" sz="3600" dirty="0"/>
              <a:t>Factoring using elliptic curves - example</a:t>
            </a:r>
          </a:p>
        </p:txBody>
      </p:sp>
      <mc:AlternateContent xmlns:mc="http://schemas.openxmlformats.org/markup-compatibility/2006">
        <mc:Choice xmlns:a14="http://schemas.microsoft.com/office/drawing/2010/main"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𝐴</m:t>
                    </m:r>
                    <m:r>
                      <a:rPr lang="en-US" sz="2000" i="1" dirty="0">
                        <a:latin typeface="Cambria Math" panose="02040503050406030204" pitchFamily="18" charset="0"/>
                        <a:cs typeface="Calibri" panose="020F0502020204030204" pitchFamily="34" charset="0"/>
                      </a:rPr>
                      <m:t>= 1,2,…</m:t>
                    </m:r>
                  </m:oMath>
                </a14:m>
                <a:endParaRPr lang="en-US" sz="2000" dirty="0">
                  <a:latin typeface="Calibri" panose="020F0502020204030204" pitchFamily="34" charset="0"/>
                  <a:cs typeface="Calibri" panose="020F0502020204030204" pitchFamily="34" charset="0"/>
                </a:endParaRP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2000" b="0" i="1" kern="0" smtClean="0">
                        <a:latin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implies </a:t>
                </a:r>
                <a14:m>
                  <m:oMath xmlns:m="http://schemas.openxmlformats.org/officeDocument/2006/math">
                    <m:r>
                      <a:rPr lang="en-US" sz="2000" b="0" i="0" kern="0" smtClean="0">
                        <a:latin typeface="Cambria Math" panose="02040503050406030204" pitchFamily="18" charset="0"/>
                      </a:rPr>
                      <m:t>−</m:t>
                    </m:r>
                    <m:r>
                      <a:rPr lang="en-US" sz="2000" i="1" kern="0">
                        <a:latin typeface="Cambria Math" panose="02040503050406030204" pitchFamily="18" charset="0"/>
                      </a:rPr>
                      <m:t>𝑠</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b="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is convex if </a:t>
                </a:r>
                <a14:m>
                  <m:oMath xmlns:m="http://schemas.openxmlformats.org/officeDocument/2006/math">
                    <m:r>
                      <a:rPr lang="en-US" sz="2000" i="1" kern="0">
                        <a:latin typeface="Cambria Math" panose="02040503050406030204" pitchFamily="18" charset="0"/>
                      </a:rPr>
                      <m:t>𝑠</m:t>
                    </m:r>
                    <m:r>
                      <a:rPr lang="en-US" sz="2000" b="0" i="1" kern="0" smtClean="0">
                        <a:latin typeface="Cambria Math" panose="02040503050406030204" pitchFamily="18" charset="0"/>
                      </a:rPr>
                      <m:t>,</m:t>
                    </m:r>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oMath>
                </a14:m>
                <a:r>
                  <a:rPr lang="en-US" sz="2000" kern="0" dirty="0">
                    <a:latin typeface="Calibri" panose="020F0502020204030204" pitchFamily="34" charset="0"/>
                    <a:cs typeface="Calibri" panose="020F0502020204030204" pitchFamily="34" charset="0"/>
                  </a:rPr>
                  <a:t> implies </a:t>
                </a:r>
                <a14:m>
                  <m:oMath xmlns:m="http://schemas.openxmlformats.org/officeDocument/2006/math">
                    <m:r>
                      <a:rPr lang="en-US" sz="2000" b="0" i="1" kern="0" smtClean="0">
                        <a:latin typeface="Cambria Math" panose="02040503050406030204" pitchFamily="18" charset="0"/>
                      </a:rPr>
                      <m:t>𝑢𝑠</m:t>
                    </m:r>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m:t>
                        </m:r>
                        <m:r>
                          <a:rPr lang="en-US" sz="2000" b="0" i="1" kern="0" smtClean="0">
                            <a:latin typeface="Cambria Math" panose="02040503050406030204" pitchFamily="18" charset="0"/>
                          </a:rPr>
                          <m:t>𝑢</m:t>
                        </m:r>
                      </m:e>
                    </m:d>
                    <m:r>
                      <a:rPr lang="en-US" sz="2000" b="0" i="1" kern="0" smtClean="0">
                        <a:latin typeface="Cambria Math" panose="02040503050406030204" pitchFamily="18" charset="0"/>
                      </a:rPr>
                      <m:t>𝑡</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∈[0,1]</m:t>
                    </m:r>
                  </m:oMath>
                </a14:m>
                <a:r>
                  <a:rPr lang="en-US" sz="20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2000" i="1" kern="0" smtClea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𝜆</m:t>
                        </m:r>
                      </m:e>
                      <m:sub>
                        <m:r>
                          <a:rPr lang="en-US" sz="2000" b="0" i="1" kern="0" smtClean="0">
                            <a:latin typeface="Cambria Math" panose="02040503050406030204" pitchFamily="18" charset="0"/>
                          </a:rPr>
                          <m:t>1</m:t>
                        </m:r>
                      </m:sub>
                    </m:sSub>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𝑛</m:t>
                        </m:r>
                      </m:e>
                    </m:rad>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e>
                      <m:sup>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a:t>
                </a:r>
              </a:p>
              <a:p>
                <a:pPr marL="400050" lvl="1" indent="0">
                  <a:lnSpc>
                    <a:spcPct val="90000"/>
                  </a:lnSpc>
                  <a:buNone/>
                </a:pPr>
                <a:r>
                  <a:rPr lang="en-US" sz="20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2000" b="0" i="1" kern="0" smtClean="0">
                        <a:latin typeface="Cambria Math" panose="02040503050406030204" pitchFamily="18" charset="0"/>
                      </a:rPr>
                      <m:t>0</m:t>
                    </m:r>
                  </m:oMath>
                </a14:m>
                <a:r>
                  <a:rPr lang="en-US" sz="2000" kern="0" dirty="0">
                    <a:latin typeface="Calibri" panose="020F0502020204030204" pitchFamily="34" charset="0"/>
                    <a:cs typeface="Calibri" panose="020F0502020204030204" pitchFamily="34" charset="0"/>
                  </a:rPr>
                  <a:t> having radius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rad>
                      <m:radPr>
                        <m:degHide m:val="on"/>
                        <m:ctrlPr>
                          <a:rPr lang="en-US" sz="2000" i="1" kern="0">
                            <a:latin typeface="Cambria Math" panose="02040503050406030204" pitchFamily="18" charset="0"/>
                            <a:ea typeface="Cambria Math" panose="02040503050406030204" pitchFamily="18" charset="0"/>
                          </a:rPr>
                        </m:ctrlPr>
                      </m:radPr>
                      <m:deg/>
                      <m:e>
                        <m:r>
                          <a:rPr lang="en-US" sz="2000" i="1" kern="0">
                            <a:latin typeface="Cambria Math" panose="02040503050406030204" pitchFamily="18" charset="0"/>
                            <a:ea typeface="Cambria Math" panose="02040503050406030204" pitchFamily="18" charset="0"/>
                          </a:rPr>
                          <m:t>𝑛</m:t>
                        </m:r>
                      </m:e>
                    </m:rad>
                    <m:r>
                      <a:rPr lang="en-US" sz="2000" i="1"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m:rPr>
                            <m:sty m:val="p"/>
                          </m:rPr>
                          <a:rPr lang="en-US" sz="2000" kern="0">
                            <a:latin typeface="Cambria Math" panose="02040503050406030204" pitchFamily="18" charset="0"/>
                            <a:ea typeface="Cambria Math" panose="02040503050406030204" pitchFamily="18" charset="0"/>
                          </a:rPr>
                          <m:t>det</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e>
                      <m:sup>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𝑛</m:t>
                            </m:r>
                          </m:den>
                        </m:f>
                      </m:sup>
                    </m:sSup>
                  </m:oMath>
                </a14:m>
                <a:r>
                  <a:rPr lang="en-US" sz="2000" kern="0" dirty="0">
                    <a:latin typeface="Calibri" panose="020F0502020204030204" pitchFamily="34" charset="0"/>
                    <a:cs typeface="Calibri" panose="020F0502020204030204" pitchFamily="34" charset="0"/>
                  </a:rPr>
                  <a:t>.  Let </a:t>
                </a:r>
                <a14:m>
                  <m:oMath xmlns:m="http://schemas.openxmlformats.org/officeDocument/2006/math">
                    <m:d>
                      <m:dPr>
                        <m:ctrlPr>
                          <a:rPr lang="en-US" sz="2000" i="1" kern="0">
                            <a:latin typeface="Cambria Math" panose="02040503050406030204" pitchFamily="18" charset="0"/>
                          </a:rPr>
                        </m:ctrlPr>
                      </m:dPr>
                      <m:e>
                        <m:sSub>
                          <m:sSubPr>
                            <m:ctrlPr>
                              <a:rPr lang="en-US" sz="2000" i="1" kern="0" smtClea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1</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2</m:t>
                            </m:r>
                          </m:sub>
                        </m:sSub>
                        <m:r>
                          <a:rPr lang="en-US" sz="2000" i="1" kern="0">
                            <a:latin typeface="Cambria Math" panose="02040503050406030204" pitchFamily="18" charset="0"/>
                          </a:rPr>
                          <m:t>,</m:t>
                        </m:r>
                        <m:r>
                          <a:rPr lang="en-US" sz="2000"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i="1" kern="0">
                                <a:latin typeface="Cambria Math" panose="02040503050406030204" pitchFamily="18" charset="0"/>
                              </a:rPr>
                              <m:t>𝑛</m:t>
                            </m:r>
                          </m:sub>
                        </m:sSub>
                      </m:e>
                    </m:d>
                  </m:oMath>
                </a14:m>
                <a:r>
                  <a:rPr lang="en-US" sz="20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2000" b="0" i="1" kern="0" smtClean="0">
                        <a:latin typeface="Cambria Math" panose="02040503050406030204" pitchFamily="18" charset="0"/>
                      </a:rPr>
                      <m:t>𝑣</m:t>
                    </m:r>
                  </m:oMath>
                </a14:m>
                <a:r>
                  <a:rPr lang="en-US" sz="20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𝑥</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a:rPr lang="en-US" sz="2000" b="0" i="1" kern="0" smtClean="0">
                        <a:latin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m:t>
                    </m:r>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b="0" i="1" kern="0" smtClea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sSup>
                      <m:sSupPr>
                        <m:ctrlPr>
                          <a:rPr kumimoji="0" lang="en-US" sz="2000" i="1" kern="0">
                            <a:solidFill>
                              <a:srgbClr val="000000"/>
                            </a:solidFill>
                            <a:latin typeface="Cambria Math" panose="02040503050406030204" pitchFamily="18" charset="0"/>
                            <a:ea typeface="Cambria Math" panose="02040503050406030204" pitchFamily="18" charset="0"/>
                          </a:rPr>
                        </m:ctrlPr>
                      </m:sSupPr>
                      <m:e>
                        <m:func>
                          <m:funcPr>
                            <m:ctrlPr>
                              <a:rPr kumimoji="0" lang="en-US" sz="20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2000" kern="0">
                                <a:solidFill>
                                  <a:srgbClr val="000000"/>
                                </a:solidFill>
                                <a:latin typeface="Cambria Math" panose="02040503050406030204" pitchFamily="18" charset="0"/>
                                <a:ea typeface="Cambria Math" panose="02040503050406030204" pitchFamily="18" charset="0"/>
                              </a:rPr>
                              <m:t>det</m:t>
                            </m:r>
                          </m:fName>
                          <m:e>
                            <m:d>
                              <m:dPr>
                                <m:ctrlPr>
                                  <a:rPr kumimoji="0" lang="en-US" sz="2000" i="1" kern="0">
                                    <a:solidFill>
                                      <a:srgbClr val="000000"/>
                                    </a:solidFill>
                                    <a:latin typeface="Cambria Math" panose="02040503050406030204" pitchFamily="18" charset="0"/>
                                    <a:ea typeface="Cambria Math" panose="02040503050406030204" pitchFamily="18" charset="0"/>
                                  </a:rPr>
                                </m:ctrlPr>
                              </m:dPr>
                              <m:e>
                                <m:r>
                                  <m:rPr>
                                    <m:sty m:val="p"/>
                                  </m:rPr>
                                  <a:rPr kumimoji="0" lang="el-GR" sz="20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2000" i="1" kern="0">
                                <a:solidFill>
                                  <a:srgbClr val="000000"/>
                                </a:solidFill>
                                <a:latin typeface="Cambria Math" panose="02040503050406030204" pitchFamily="18" charset="0"/>
                                <a:ea typeface="Cambria Math" panose="02040503050406030204" pitchFamily="18" charset="0"/>
                              </a:rPr>
                            </m:ctrlPr>
                          </m:fPr>
                          <m:num>
                            <m:r>
                              <a:rPr kumimoji="0" lang="en-US" sz="2000" i="1" kern="0">
                                <a:solidFill>
                                  <a:srgbClr val="000000"/>
                                </a:solidFill>
                                <a:latin typeface="Cambria Math" panose="02040503050406030204" pitchFamily="18" charset="0"/>
                                <a:ea typeface="Cambria Math" panose="02040503050406030204" pitchFamily="18" charset="0"/>
                              </a:rPr>
                              <m:t>1</m:t>
                            </m:r>
                          </m:num>
                          <m:den>
                            <m:r>
                              <a:rPr kumimoji="0" lang="en-US" sz="2000" i="1" kern="0">
                                <a:solidFill>
                                  <a:srgbClr val="000000"/>
                                </a:solidFill>
                                <a:latin typeface="Cambria Math" panose="02040503050406030204" pitchFamily="18" charset="0"/>
                                <a:ea typeface="Cambria Math" panose="02040503050406030204" pitchFamily="18" charset="0"/>
                              </a:rPr>
                              <m:t>𝑛</m:t>
                            </m:r>
                          </m:den>
                        </m:f>
                      </m:sup>
                    </m:sSup>
                    <m:r>
                      <a:rPr kumimoji="0" lang="en-US" sz="2000" i="1" kern="0">
                        <a:solidFill>
                          <a:srgbClr val="000000"/>
                        </a:solidFill>
                        <a:latin typeface="Cambria Math" panose="02040503050406030204" pitchFamily="18" charset="0"/>
                        <a:ea typeface="Cambria Math" panose="02040503050406030204" pitchFamily="18" charset="0"/>
                      </a:rPr>
                      <m:t> (1,1,…,1)</m:t>
                    </m:r>
                  </m:oMath>
                </a14:m>
                <a:r>
                  <a:rPr lang="en-US" sz="20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𝐵</m:t>
                        </m:r>
                      </m:e>
                      <m:sub>
                        <m:r>
                          <a:rPr lang="en-US" sz="2000" i="1" kern="0">
                            <a:latin typeface="Cambria Math" panose="02040503050406030204" pitchFamily="18" charset="0"/>
                          </a:rPr>
                          <m:t>𝑟</m:t>
                        </m:r>
                      </m:sub>
                    </m:sSub>
                  </m:oMath>
                </a14:m>
                <a:r>
                  <a:rPr lang="en-US" sz="2000" kern="0" dirty="0">
                    <a:latin typeface="Calibri" panose="020F0502020204030204" pitchFamily="34" charset="0"/>
                    <a:cs typeface="Calibri" panose="020F0502020204030204" pitchFamily="34" charset="0"/>
                  </a:rPr>
                  <a:t> so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𝐵</m:t>
                        </m:r>
                      </m:e>
                      <m:sub>
                        <m:r>
                          <a:rPr lang="en-US" sz="2000" b="0" i="1" kern="0" smtClean="0">
                            <a:latin typeface="Cambria Math" panose="02040503050406030204" pitchFamily="18" charset="0"/>
                          </a:rPr>
                          <m:t>𝑟</m:t>
                        </m:r>
                      </m:sub>
                    </m:sSub>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2</m:t>
                        </m:r>
                      </m:e>
                      <m:sup>
                        <m:r>
                          <a:rPr lang="en-US" sz="2000" b="0" i="1" kern="0" smtClean="0">
                            <a:latin typeface="Cambria Math" panose="02040503050406030204" pitchFamily="18" charset="0"/>
                            <a:ea typeface="Cambria Math" panose="02040503050406030204" pitchFamily="18" charset="0"/>
                          </a:rPr>
                          <m:t>𝑛</m:t>
                        </m:r>
                      </m:sup>
                    </m:sSup>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0"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and the result follows from Minkowski’s theorem.</a:t>
                </a: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28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228600"/>
            <a:ext cx="7772400" cy="685800"/>
          </a:xfrm>
        </p:spPr>
        <p:txBody>
          <a:bodyPr/>
          <a:lstStyle/>
          <a:p>
            <a:r>
              <a:rPr lang="en-US" sz="3600" dirty="0"/>
              <a:t>Elliptic Curve Preliminaries -1</a:t>
            </a:r>
          </a:p>
        </p:txBody>
      </p:sp>
      <mc:AlternateContent xmlns:mc="http://schemas.openxmlformats.org/markup-compatibility/2006">
        <mc:Choice xmlns:a14="http://schemas.microsoft.com/office/drawing/2010/main" Requires="a14">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𝐹</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𝑏𝑦</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𝑐𝑥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𝑒𝑥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𝑓</m:t>
                    </m:r>
                  </m:oMath>
                </a14:m>
                <a:r>
                  <a:rPr lang="en-US" sz="2000" dirty="0">
                    <a:latin typeface="Calibri" panose="020F0502020204030204" pitchFamily="34" charset="0"/>
                    <a:cs typeface="Calibri" panose="020F0502020204030204" pitchFamily="34" charset="0"/>
                  </a:rPr>
                  <a:t>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𝑥</m:t>
                    </m:r>
                    <m:r>
                      <a:rPr lang="en-US" sz="2000" i="1" baseline="30000" dirty="0">
                        <a:latin typeface="Cambria Math" panose="02040503050406030204" pitchFamily="18" charset="0"/>
                        <a:cs typeface="Calibri" panose="020F0502020204030204" pitchFamily="34" charset="0"/>
                        <a:sym typeface="Symbol" pitchFamily="18" charset="2"/>
                      </a:rPr>
                      <m:t>3</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𝑎𝑥</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which is denoted by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𝐸</m:t>
                    </m:r>
                    <m:r>
                      <a:rPr lang="en-US" sz="2000" i="1" baseline="-25000" dirty="0">
                        <a:latin typeface="Cambria Math" panose="02040503050406030204" pitchFamily="18" charset="0"/>
                        <a:cs typeface="Calibri" panose="020F0502020204030204" pitchFamily="34" charset="0"/>
                        <a:sym typeface="Symbol" pitchFamily="18" charset="2"/>
                      </a:rPr>
                      <m:t>𝐾</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mc:Choice>
        <mc:Fallback>
          <p:sp>
            <p:nvSpPr>
              <p:cNvPr id="96261" name="Rectangle 3"/>
              <p:cNvSpPr>
                <a:spLocks noGrp="1" noRot="1" noChangeAspect="1" noMove="1" noResize="1" noEditPoints="1" noAdjustHandles="1" noChangeArrowheads="1" noChangeShapeType="1" noTextEdit="1"/>
              </p:cNvSpPr>
              <p:nvPr>
                <p:ph type="body" idx="1"/>
              </p:nvPr>
            </p:nvSpPr>
            <p:spPr>
              <a:xfrm>
                <a:off x="533400" y="1905000"/>
                <a:ext cx="8077200" cy="4648200"/>
              </a:xfrm>
              <a:blipFill>
                <a:blip r:embed="rId2"/>
                <a:stretch>
                  <a:fillRect l="-942" t="-2186" r="-314"/>
                </a:stretch>
              </a:blipFill>
            </p:spPr>
            <p:txBody>
              <a:bodyPr/>
              <a:lstStyle/>
              <a:p>
                <a:r>
                  <a:rPr 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𝐸</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𝑐</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𝐵</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)=0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 solution to this, m, will be the corresponding plaintext.</a:t>
                </a:r>
              </a:p>
              <a:p>
                <a:pPr>
                  <a:lnSpc>
                    <a:spcPct val="90000"/>
                  </a:lnSpc>
                </a:pPr>
                <a:endParaRPr lang="en-US" sz="18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95300" y="1905000"/>
                <a:ext cx="8153400" cy="4343400"/>
              </a:xfrm>
              <a:blipFill>
                <a:blip r:embed="rId3"/>
                <a:stretch>
                  <a:fillRect l="-466" t="-1458"/>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981200"/>
            <a:ext cx="8305800" cy="38862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𝐵</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)3, 0&lt;=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&lt;100.</m:t>
                    </m:r>
                  </m:oMath>
                </a14:m>
                <a:endParaRPr lang="en-US" sz="180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𝑓</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𝐵</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𝑐</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3</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0</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1905000"/>
                <a:ext cx="8305800" cy="4343400"/>
              </a:xfrm>
              <a:blipFill>
                <a:blip r:embed="rId3"/>
                <a:stretch>
                  <a:fillRect l="-611" t="-145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152400"/>
            <a:ext cx="7772400" cy="990600"/>
          </a:xfrm>
        </p:spPr>
        <p:txBody>
          <a:bodyPr/>
          <a:lstStyle/>
          <a:p>
            <a:r>
              <a:rPr lang="en-US" sz="3600" dirty="0"/>
              <a:t>GGH Public Key 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76400"/>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76400"/>
                <a:ext cx="8572500" cy="4876800"/>
              </a:xfrm>
              <a:prstGeom prst="rect">
                <a:avLst/>
              </a:prstGeom>
              <a:blipFill>
                <a:blip r:embed="rId2"/>
                <a:stretch>
                  <a:fillRect l="-593" t="-130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42900" y="142374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42900" y="1423740"/>
                <a:ext cx="8572500" cy="4419600"/>
              </a:xfrm>
              <a:prstGeom prst="rect">
                <a:avLst/>
              </a:prstGeom>
              <a:blipFill>
                <a:blip r:embed="rId2"/>
                <a:stretch>
                  <a:fillRect l="-295"/>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0292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331507391"/>
                  </p:ext>
                </p:extLst>
              </p:nvPr>
            </p:nvGraphicFramePr>
            <p:xfrm>
              <a:off x="647700" y="246888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mc:AlternateContent xmlns:mc="http://schemas.openxmlformats.org/markup-compatibility/2006">
        <mc:Choice xmlns:a14="http://schemas.microsoft.com/office/drawing/2010/main" Requires="a14">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a:t>
                </a:r>
                <a14:m>
                  <m:oMath xmlns:m="http://schemas.openxmlformats.org/officeDocument/2006/math">
                    <m:r>
                      <a:rPr lang="en-US" altLang="ko-KR" sz="2000" i="1" dirty="0" smtClean="0">
                        <a:latin typeface="Cambria Math" panose="02040503050406030204" pitchFamily="18" charset="0"/>
                        <a:ea typeface="Gulim" pitchFamily="34" charset="-127"/>
                        <a:cs typeface="Calibri" panose="020F0502020204030204" pitchFamily="34" charset="0"/>
                      </a:rPr>
                      <m:t>𝑦</m:t>
                    </m:r>
                    <m:r>
                      <a:rPr lang="en-US" altLang="ko-KR" sz="2000" i="1" baseline="30000" dirty="0">
                        <a:latin typeface="Cambria Math" panose="02040503050406030204" pitchFamily="18" charset="0"/>
                        <a:ea typeface="Gulim" pitchFamily="34" charset="-127"/>
                        <a:cs typeface="Calibri" panose="020F0502020204030204" pitchFamily="34" charset="0"/>
                      </a:rPr>
                      <m:t>2</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𝑥</m:t>
                    </m:r>
                    <m:r>
                      <a:rPr lang="en-US" altLang="ko-KR" sz="2000" i="1" baseline="30000" dirty="0">
                        <a:latin typeface="Cambria Math" panose="02040503050406030204" pitchFamily="18" charset="0"/>
                        <a:ea typeface="Gulim" pitchFamily="34" charset="-127"/>
                        <a:cs typeface="Calibri" panose="020F0502020204030204" pitchFamily="34" charset="0"/>
                      </a:rPr>
                      <m:t>3</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𝑎𝑥</m:t>
                    </m:r>
                    <m:r>
                      <a:rPr lang="en-US" altLang="ko-KR" sz="2000" i="1" dirty="0">
                        <a:latin typeface="Cambria Math" panose="02040503050406030204" pitchFamily="18" charset="0"/>
                        <a:ea typeface="Gulim" pitchFamily="34" charset="-127"/>
                        <a:cs typeface="Calibri" panose="020F0502020204030204" pitchFamily="34" charset="0"/>
                      </a:rPr>
                      <m:t>+</m:t>
                    </m:r>
                    <m:r>
                      <a:rPr lang="en-US" altLang="ko-KR" sz="2000" i="1" dirty="0">
                        <a:latin typeface="Cambria Math" panose="02040503050406030204" pitchFamily="18" charset="0"/>
                        <a:ea typeface="Gulim" pitchFamily="34" charset="-127"/>
                        <a:cs typeface="Calibri" panose="020F0502020204030204" pitchFamily="34" charset="0"/>
                      </a:rPr>
                      <m:t>𝑏</m:t>
                    </m:r>
                  </m:oMath>
                </a14:m>
                <a:r>
                  <a:rPr lang="en-US" altLang="ko-KR" sz="2000" dirty="0">
                    <a:latin typeface="Calibri" panose="020F0502020204030204" pitchFamily="34" charset="0"/>
                    <a:ea typeface="Gulim" pitchFamily="34" charset="-127"/>
                    <a:cs typeface="Calibri" panose="020F0502020204030204" pitchFamily="34" charset="0"/>
                  </a:rPr>
                  <a:t>.</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mc:Choice>
        <mc:Fallback>
          <p:sp>
            <p:nvSpPr>
              <p:cNvPr id="98309" name="Rectangle 3"/>
              <p:cNvSpPr>
                <a:spLocks noGrp="1" noRot="1" noChangeAspect="1" noMove="1" noResize="1" noEditPoints="1" noAdjustHandles="1" noChangeArrowheads="1" noChangeShapeType="1" noTextEdit="1"/>
              </p:cNvSpPr>
              <p:nvPr>
                <p:ph type="body" idx="1"/>
              </p:nvPr>
            </p:nvSpPr>
            <p:spPr>
              <a:xfrm>
                <a:off x="50602" y="1898650"/>
                <a:ext cx="8858250" cy="4619625"/>
              </a:xfrm>
              <a:blipFill>
                <a:blip r:embed="rId2"/>
                <a:stretch>
                  <a:fillRect l="-572" t="-822"/>
                </a:stretch>
              </a:blipFill>
            </p:spPr>
            <p:txBody>
              <a:bodyPr/>
              <a:lstStyle/>
              <a:p>
                <a:r>
                  <a:rPr lang="en-US">
                    <a:noFill/>
                  </a:rPr>
                  <a:t> </a:t>
                </a:r>
              </a:p>
            </p:txBody>
          </p:sp>
        </mc:Fallback>
      </mc:AlternateContent>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524000"/>
                <a:ext cx="81534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20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solidFill>
                      <a:schemeClr val="tx1"/>
                    </a:solidFill>
                    <a:latin typeface="Calibri" panose="020F0502020204030204" pitchFamily="34" charset="0"/>
                    <a:cs typeface="Calibri" panose="020F0502020204030204" pitchFamily="34" charset="0"/>
                    <a:sym typeface="Arial"/>
                  </a:rPr>
                  <a:t>, if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𝑚</m:t>
                    </m:r>
                  </m:oMath>
                </a14:m>
                <a:r>
                  <a:rPr lang="en-US" sz="2000" dirty="0">
                    <a:solidFill>
                      <a:schemeClr val="tx1"/>
                    </a:solidFill>
                    <a:latin typeface="Calibri" panose="020F0502020204030204" pitchFamily="34" charset="0"/>
                    <a:cs typeface="Calibri" panose="020F0502020204030204" pitchFamily="34" charset="0"/>
                    <a:sym typeface="Arial"/>
                  </a:rPr>
                  <a:t> is even;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cs typeface="Calibri" panose="020F0502020204030204" pitchFamily="34" charset="0"/>
                            <a:sym typeface="Arial"/>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den>
                    </m:f>
                  </m:oMath>
                </a14:m>
                <a:r>
                  <a:rPr lang="en-US" sz="2000" dirty="0">
                    <a:latin typeface="Calibri" panose="020F0502020204030204" pitchFamily="34" charset="0"/>
                    <a:cs typeface="Calibri" panose="020F0502020204030204" pitchFamily="34" charset="0"/>
                    <a:sym typeface="Arial"/>
                  </a:rPr>
                  <a:t>, if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𝑚</m:t>
                    </m:r>
                  </m:oMath>
                </a14:m>
                <a:r>
                  <a:rPr lang="en-US" sz="2000" dirty="0">
                    <a:latin typeface="Calibri" panose="020F0502020204030204" pitchFamily="34" charset="0"/>
                    <a:cs typeface="Calibri" panose="020F0502020204030204" pitchFamily="34" charset="0"/>
                    <a:sym typeface="Arial"/>
                  </a:rPr>
                  <a:t> is odd</a:t>
                </a: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524000"/>
                <a:ext cx="8153400" cy="4724400"/>
              </a:xfrm>
              <a:prstGeom prst="rect">
                <a:avLst/>
              </a:prstGeom>
              <a:blipFill>
                <a:blip r:embed="rId2"/>
                <a:stretch>
                  <a:fillRect l="-1713" t="-18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5637" y="1295400"/>
                <a:ext cx="8457363" cy="4800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5637" y="1295400"/>
                <a:ext cx="8457363" cy="4800600"/>
              </a:xfrm>
              <a:prstGeom prst="rect">
                <a:avLst/>
              </a:prstGeom>
              <a:blipFill>
                <a:blip r:embed="rId2"/>
                <a:stretch>
                  <a:fillRect l="-1649" t="-7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2057400"/>
                <a:ext cx="80772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𝐸</m:t>
                    </m:r>
                    <m:r>
                      <a:rPr lang="en-US" altLang="zh-TW" sz="2000" i="1" baseline="-25000" dirty="0">
                        <a:latin typeface="Cambria Math" panose="02040503050406030204" pitchFamily="18" charset="0"/>
                        <a:ea typeface="PMingLiU" pitchFamily="18" charset="-120"/>
                        <a:cs typeface="Calibri" panose="020F0502020204030204" pitchFamily="34" charset="0"/>
                      </a:rPr>
                      <m:t>𝑅</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dirty="0" smtClean="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a:latin typeface="Cambria Math" panose="02040503050406030204" pitchFamily="18" charset="0"/>
                        <a:ea typeface="PMingLiU" pitchFamily="18" charset="-120"/>
                        <a:cs typeface="Calibri" panose="020F0502020204030204" pitchFamily="34" charset="0"/>
                      </a:rPr>
                      <m:t>𝑦</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so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 −(3</m:t>
                    </m:r>
                    <m:r>
                      <a:rPr lang="en-US" altLang="zh-TW" sz="2000" i="1" dirty="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dirty="0">
                        <a:latin typeface="Cambria Math" panose="02040503050406030204" pitchFamily="18" charset="0"/>
                        <a:ea typeface="PMingLiU" pitchFamily="18" charset="-120"/>
                        <a:cs typeface="Calibri" panose="020F0502020204030204" pitchFamily="34" charset="0"/>
                      </a:rPr>
                      <m:t>), </m:t>
                    </m:r>
                    <m:r>
                      <a:rPr lang="en-US" altLang="zh-TW" sz="2000" i="1" dirty="0" err="1">
                        <a:latin typeface="Cambria Math" panose="02040503050406030204" pitchFamily="18" charset="0"/>
                        <a:ea typeface="PMingLiU" pitchFamily="18" charset="-120"/>
                        <a:cs typeface="Calibri" panose="020F0502020204030204" pitchFamily="34" charset="0"/>
                      </a:rPr>
                      <m:t>𝑓</m:t>
                    </m:r>
                    <m:r>
                      <a:rPr lang="en-US" altLang="zh-TW" sz="2000" i="1" baseline="-25000"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𝑥</m:t>
                    </m:r>
                    <m:r>
                      <a:rPr lang="en-US" altLang="zh-TW" sz="2000" i="1" dirty="0" err="1">
                        <a:latin typeface="Cambria Math" panose="02040503050406030204" pitchFamily="18" charset="0"/>
                        <a:ea typeface="PMingLiU" pitchFamily="18" charset="-120"/>
                        <a:cs typeface="Calibri" panose="020F0502020204030204" pitchFamily="34" charset="0"/>
                      </a:rPr>
                      <m:t>,</m:t>
                    </m:r>
                    <m:r>
                      <a:rPr lang="en-US" altLang="zh-TW" sz="2000" i="1" dirty="0" err="1">
                        <a:latin typeface="Cambria Math" panose="02040503050406030204" pitchFamily="18" charset="0"/>
                        <a:ea typeface="PMingLiU" pitchFamily="18" charset="-120"/>
                        <a:cs typeface="Calibri" panose="020F0502020204030204" pitchFamily="34" charset="0"/>
                      </a:rPr>
                      <m:t>𝑦</m:t>
                    </m:r>
                    <m:r>
                      <a:rPr lang="en-US" altLang="zh-TW" sz="2000" i="1"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𝑦</m:t>
                    </m:r>
                  </m:oMath>
                </a14:m>
                <a:r>
                  <a:rPr lang="en-US" altLang="zh-TW" sz="2000" dirty="0">
                    <a:latin typeface="Calibri" panose="020F0502020204030204" pitchFamily="34" charset="0"/>
                    <a:ea typeface="PMingLiU" pitchFamily="18" charset="-120"/>
                    <a:cs typeface="Calibri" panose="020F0502020204030204" pitchFamily="34" charset="0"/>
                  </a:rPr>
                  <a:t>.  Thus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𝑦</m:t>
                    </m:r>
                    <m:r>
                      <a:rPr lang="en-US" altLang="zh-TW" sz="2000" i="1" dirty="0" smtClean="0">
                        <a:latin typeface="Cambria Math" panose="02040503050406030204" pitchFamily="18" charset="0"/>
                        <a:ea typeface="PMingLiU" pitchFamily="18" charset="-120"/>
                        <a:cs typeface="Calibri" panose="020F0502020204030204" pitchFamily="34" charset="0"/>
                      </a:rPr>
                      <m:t>=0=</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𝑎𝑥</m:t>
                    </m:r>
                    <m:r>
                      <a:rPr lang="en-US" altLang="zh-TW" sz="2000" i="1" dirty="0">
                        <a:latin typeface="Cambria Math" panose="02040503050406030204" pitchFamily="18" charset="0"/>
                        <a:ea typeface="PMingLiU" pitchFamily="18" charset="-120"/>
                        <a:cs typeface="Calibri" panose="020F0502020204030204" pitchFamily="34" charset="0"/>
                      </a:rPr>
                      <m:t>+</m:t>
                    </m:r>
                    <m:r>
                      <a:rPr lang="en-US" altLang="zh-TW" sz="2000" i="1" dirty="0">
                        <a:latin typeface="Cambria Math" panose="02040503050406030204" pitchFamily="18" charset="0"/>
                        <a:ea typeface="PMingLiU" pitchFamily="18" charset="-120"/>
                        <a:cs typeface="Calibri" panose="020F0502020204030204" pitchFamily="34" charset="0"/>
                      </a:rPr>
                      <m:t>𝑏</m:t>
                    </m:r>
                  </m:oMath>
                </a14:m>
                <a:r>
                  <a:rPr lang="en-US" altLang="zh-TW" sz="2000" dirty="0">
                    <a:latin typeface="Calibri" panose="020F0502020204030204" pitchFamily="34" charset="0"/>
                    <a:ea typeface="PMingLiU" pitchFamily="18" charset="-120"/>
                    <a:cs typeface="Calibri" panose="020F0502020204030204" pitchFamily="34" charset="0"/>
                  </a:rPr>
                  <a:t> and </a:t>
                </a:r>
                <a:r>
                  <a:rPr lang="en-US" altLang="zh-TW" sz="2000" i="0" dirty="0">
                    <a:latin typeface="+mj-lt"/>
                    <a:ea typeface="PMingLiU" pitchFamily="18" charset="-120"/>
                    <a:cs typeface="Calibri" panose="020F0502020204030204" pitchFamily="34" charset="0"/>
                  </a:rPr>
                  <a:t>0=(3x</a:t>
                </a:r>
                <a:r>
                  <a:rPr lang="en-US" altLang="zh-TW" sz="2000" i="0" baseline="30000" dirty="0">
                    <a:latin typeface="+mj-lt"/>
                    <a:ea typeface="PMingLiU" pitchFamily="18" charset="-120"/>
                    <a:cs typeface="Calibri" panose="020F0502020204030204" pitchFamily="34" charset="0"/>
                  </a:rPr>
                  <a:t>2</a:t>
                </a:r>
                <a:r>
                  <a:rPr lang="en-US" altLang="zh-TW" sz="2000" i="0" dirty="0">
                    <a:latin typeface="+mj-lt"/>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𝑎</m:t>
                    </m:r>
                    <m:r>
                      <a:rPr lang="en-US" altLang="zh-TW" sz="2000" i="1" dirty="0" smtClean="0">
                        <a:latin typeface="Cambria Math" panose="02040503050406030204" pitchFamily="18" charset="0"/>
                        <a:ea typeface="PMingLiU" pitchFamily="18" charset="-120"/>
                        <a:cs typeface="Calibri" panose="020F0502020204030204" pitchFamily="34" charset="0"/>
                      </a:rPr>
                      <m:t>= −3</m:t>
                    </m:r>
                    <m:r>
                      <a:rPr lang="en-US" altLang="zh-TW" sz="2000" i="1" dirty="0" smtClean="0">
                        <a:latin typeface="Cambria Math" panose="02040503050406030204" pitchFamily="18" charset="0"/>
                        <a:ea typeface="PMingLiU" pitchFamily="18" charset="-120"/>
                        <a:cs typeface="Calibri" panose="020F0502020204030204" pitchFamily="34" charset="0"/>
                      </a:rPr>
                      <m:t>𝑥</m:t>
                    </m:r>
                    <m:r>
                      <a:rPr lang="en-US" altLang="zh-TW" sz="2000" i="1" baseline="30000" dirty="0">
                        <a:latin typeface="Cambria Math" panose="02040503050406030204" pitchFamily="18" charset="0"/>
                        <a:ea typeface="PMingLiU" pitchFamily="18" charset="-120"/>
                        <a:cs typeface="Calibri" panose="020F0502020204030204" pitchFamily="34" charset="0"/>
                      </a:rPr>
                      <m:t>2</m:t>
                    </m:r>
                  </m:oMath>
                </a14:m>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a:t>
                </a:r>
                <a14:m>
                  <m:oMath xmlns:m="http://schemas.openxmlformats.org/officeDocument/2006/math">
                    <m:r>
                      <a:rPr lang="en-US" altLang="zh-TW" sz="2000" i="1" dirty="0" smtClean="0">
                        <a:latin typeface="Cambria Math" panose="02040503050406030204" pitchFamily="18" charset="0"/>
                        <a:ea typeface="PMingLiU" pitchFamily="18" charset="-120"/>
                        <a:cs typeface="Calibri" panose="020F0502020204030204" pitchFamily="34" charset="0"/>
                      </a:rPr>
                      <m:t>𝐷</m:t>
                    </m:r>
                    <m:r>
                      <a:rPr lang="en-US" altLang="zh-TW" sz="2000" i="1" dirty="0" smtClean="0">
                        <a:latin typeface="Cambria Math" panose="02040503050406030204" pitchFamily="18" charset="0"/>
                        <a:ea typeface="PMingLiU" pitchFamily="18" charset="-120"/>
                        <a:cs typeface="Calibri" panose="020F0502020204030204" pitchFamily="34" charset="0"/>
                      </a:rPr>
                      <m:t>= −16(27</m:t>
                    </m:r>
                    <m:r>
                      <a:rPr lang="en-US" altLang="zh-TW" sz="2000" i="1" dirty="0" smtClean="0">
                        <a:latin typeface="Cambria Math" panose="02040503050406030204" pitchFamily="18" charset="0"/>
                        <a:ea typeface="PMingLiU" pitchFamily="18" charset="-120"/>
                        <a:cs typeface="Calibri" panose="020F0502020204030204" pitchFamily="34" charset="0"/>
                      </a:rPr>
                      <m:t>𝑏</m:t>
                    </m:r>
                    <m:r>
                      <a:rPr lang="en-US" altLang="zh-TW" sz="2000" i="1" baseline="30000" dirty="0">
                        <a:latin typeface="Cambria Math" panose="02040503050406030204" pitchFamily="18" charset="0"/>
                        <a:ea typeface="PMingLiU" pitchFamily="18" charset="-120"/>
                        <a:cs typeface="Calibri" panose="020F0502020204030204" pitchFamily="34" charset="0"/>
                      </a:rPr>
                      <m:t>2</m:t>
                    </m:r>
                    <m:r>
                      <a:rPr lang="en-US" altLang="zh-TW" sz="2000" i="1" dirty="0">
                        <a:latin typeface="Cambria Math" panose="02040503050406030204" pitchFamily="18" charset="0"/>
                        <a:ea typeface="PMingLiU" pitchFamily="18" charset="-120"/>
                        <a:cs typeface="Calibri" panose="020F0502020204030204" pitchFamily="34" charset="0"/>
                      </a:rPr>
                      <m:t>+4</m:t>
                    </m:r>
                    <m:r>
                      <a:rPr lang="en-US" altLang="zh-TW" sz="2000" i="1" dirty="0">
                        <a:latin typeface="Cambria Math" panose="02040503050406030204" pitchFamily="18" charset="0"/>
                        <a:ea typeface="PMingLiU" pitchFamily="18" charset="-120"/>
                        <a:cs typeface="Calibri" panose="020F0502020204030204" pitchFamily="34" charset="0"/>
                      </a:rPr>
                      <m:t>𝑎</m:t>
                    </m:r>
                    <m:r>
                      <a:rPr lang="en-US" altLang="zh-TW" sz="2000" i="1" baseline="30000" dirty="0">
                        <a:latin typeface="Cambria Math" panose="02040503050406030204" pitchFamily="18" charset="0"/>
                        <a:ea typeface="PMingLiU" pitchFamily="18" charset="-120"/>
                        <a:cs typeface="Calibri" panose="020F0502020204030204" pitchFamily="34" charset="0"/>
                      </a:rPr>
                      <m:t>3</m:t>
                    </m:r>
                    <m:r>
                      <a:rPr lang="en-US" altLang="zh-TW" sz="2000" i="1" dirty="0">
                        <a:latin typeface="Cambria Math" panose="02040503050406030204" pitchFamily="18" charset="0"/>
                        <a:ea typeface="PMingLiU" pitchFamily="18" charset="-120"/>
                        <a:cs typeface="Calibri" panose="020F0502020204030204" pitchFamily="34" charset="0"/>
                      </a:rPr>
                      <m:t>)</m:t>
                    </m:r>
                  </m:oMath>
                </a14:m>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077200" cy="3276600"/>
              </a:xfrm>
              <a:blipFill>
                <a:blip r:embed="rId3"/>
                <a:stretch>
                  <a:fillRect l="-786" t="-2317" r="-786" b="-10811"/>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828800"/>
                <a:ext cx="81534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sz="2000"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828800"/>
                <a:ext cx="8153400" cy="4419600"/>
              </a:xfrm>
              <a:prstGeom prst="rect">
                <a:avLst/>
              </a:prstGeom>
              <a:blipFill>
                <a:blip r:embed="rId2"/>
                <a:stretch>
                  <a:fillRect l="-1713" t="-2006" r="-1869" b="-916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08398" y="1736410"/>
                <a:ext cx="8327204" cy="34451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08398" y="1736410"/>
                <a:ext cx="8327204" cy="3445190"/>
              </a:xfrm>
              <a:prstGeom prst="rect">
                <a:avLst/>
              </a:prstGeom>
              <a:blipFill>
                <a:blip r:embed="rId2"/>
                <a:stretch>
                  <a:fillRect l="-2287" t="-1832" b="-329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600200"/>
                <a:ext cx="8191500" cy="45560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 outputs </a:t>
                </a:r>
                <a14:m>
                  <m:oMath xmlns:m="http://schemas.openxmlformats.org/officeDocument/2006/math">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d>
                      <m:d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sub>
                        </m:sSub>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r>
                  <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544638" lvl="5" indent="-285750">
                  <a:spcBef>
                    <a:spcPts val="0"/>
                  </a:spcBef>
                  <a:buClr>
                    <a:srgbClr val="000000">
                      <a:lumMod val="60000"/>
                      <a:lumOff val="40000"/>
                    </a:srgbClr>
                  </a:buClr>
                </a:pPr>
                <a14:m>
                  <m:oMath xmlns:m="http://schemas.openxmlformats.org/officeDocument/2006/math">
                    <m:acc>
                      <m:accPr>
                        <m:chr m:val="̂"/>
                        <m:ctrlPr>
                          <a:rPr lang="en-US"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𝑤</m:t>
                        </m:r>
                      </m:e>
                    </m:acc>
                    <m:d>
                      <m:dPr>
                        <m:begChr m:val="["/>
                        <m:endChr m:val="]"/>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oMath>
                </a14:m>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18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428750" lvl="4" indent="-285750">
                  <a:spcBef>
                    <a:spcPts val="0"/>
                  </a:spcBef>
                  <a:buClr>
                    <a:srgbClr val="000000">
                      <a:lumMod val="60000"/>
                      <a:lumOff val="40000"/>
                    </a:srgbClr>
                  </a:buClr>
                </a:pPr>
                <a:endParaRPr lang="en-US" sz="18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85750" indent="-285750">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600200"/>
                <a:ext cx="8191500" cy="4556090"/>
              </a:xfrm>
              <a:prstGeom prst="rect">
                <a:avLst/>
              </a:prstGeom>
              <a:blipFill>
                <a:blip r:embed="rId2"/>
                <a:stretch>
                  <a:fillRect l="-1548" t="-167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74958</TotalTime>
  <Words>17783</Words>
  <Application>Microsoft Macintosh PowerPoint</Application>
  <PresentationFormat>Letter Paper (8.5x11 in)</PresentationFormat>
  <Paragraphs>1881</Paragraphs>
  <Slides>134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134</vt:i4>
      </vt:variant>
    </vt:vector>
  </HeadingPairs>
  <TitlesOfParts>
    <vt:vector size="145"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4597</cp:revision>
  <cp:lastPrinted>2024-07-10T20:18:11Z</cp:lastPrinted>
  <dcterms:created xsi:type="dcterms:W3CDTF">2013-04-22T16:10:14Z</dcterms:created>
  <dcterms:modified xsi:type="dcterms:W3CDTF">2025-04-23T21:20:27Z</dcterms:modified>
</cp:coreProperties>
</file>